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 bookmarkIdSeed="2">
  <p:sldMasterIdLst>
    <p:sldMasterId id="2147483648" r:id="rId1"/>
  </p:sldMasterIdLst>
  <p:notesMasterIdLst>
    <p:notesMasterId r:id="rId8"/>
  </p:notesMasterIdLst>
  <p:sldIdLst>
    <p:sldId id="256" r:id="rId2"/>
    <p:sldId id="334" r:id="rId3"/>
    <p:sldId id="335" r:id="rId4"/>
    <p:sldId id="336" r:id="rId5"/>
    <p:sldId id="327" r:id="rId6"/>
    <p:sldId id="337" r:id="rId7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Destaqu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Destaqu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51"/>
    <p:restoredTop sz="85561"/>
  </p:normalViewPr>
  <p:slideViewPr>
    <p:cSldViewPr snapToGrid="0" snapToObjects="1">
      <p:cViewPr>
        <p:scale>
          <a:sx n="90" d="100"/>
          <a:sy n="90" d="100"/>
        </p:scale>
        <p:origin x="69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3DC7E-BECC-7742-B5E3-3EBE6D6050A8}" type="datetimeFigureOut">
              <a:rPr lang="pt-PT" smtClean="0"/>
              <a:t>27/10/20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D0F9A-D62E-8A4F-AFFA-587B47976BE2}" type="slidenum">
              <a:rPr lang="pt-PT" smtClean="0"/>
              <a:t>‹n.º›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337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D0F9A-D62E-8A4F-AFFA-587B47976BE2}" type="slidenum">
              <a:rPr lang="pt-PT" smtClean="0"/>
              <a:t>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64622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D0F9A-D62E-8A4F-AFFA-587B47976BE2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13473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D0F9A-D62E-8A4F-AFFA-587B47976BE2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349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D0F9A-D62E-8A4F-AFFA-587B47976BE2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79572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b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baseline="0" dirty="0" smtClean="0">
              <a:effectLst/>
              <a:latin typeface="Calibri" charset="0"/>
              <a:ea typeface="Calibri" charset="0"/>
            </a:endParaRP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D0F9A-D62E-8A4F-AFFA-587B47976BE2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37482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D0F9A-D62E-8A4F-AFFA-587B47976BE2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1688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Clique para editar o estilo de subtítulo do Modelo Global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2088F-2F7E-564E-BF8C-520E0F0518D2}" type="datetime1">
              <a:rPr lang="pt-PT" smtClean="0"/>
              <a:t>27/10/20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74F93-8836-C948-B976-4C32312148A5}" type="slidenum">
              <a:rPr lang="pt-PT" smtClean="0"/>
              <a:t>‹n.º›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22312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9BE2E-0384-3F4F-B739-C24EEAE649B3}" type="datetime1">
              <a:rPr lang="pt-PT" smtClean="0"/>
              <a:t>27/10/20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74F93-8836-C948-B976-4C32312148A5}" type="slidenum">
              <a:rPr lang="pt-PT" smtClean="0"/>
              <a:t>‹n.º›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94840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7F311-6AFA-424A-839F-D4D33938D626}" type="datetime1">
              <a:rPr lang="pt-PT" smtClean="0"/>
              <a:t>27/10/20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74F93-8836-C948-B976-4C32312148A5}" type="slidenum">
              <a:rPr lang="pt-PT" smtClean="0"/>
              <a:t>‹n.º›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2137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404AD-318C-9F45-9A60-30B47241C700}" type="datetime1">
              <a:rPr lang="pt-PT" smtClean="0"/>
              <a:t>27/10/20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74F93-8836-C948-B976-4C32312148A5}" type="slidenum">
              <a:rPr lang="pt-PT" smtClean="0"/>
              <a:t>‹n.º›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60655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BA85-ACCF-654B-8C66-44C22A845BF7}" type="datetime1">
              <a:rPr lang="pt-PT" smtClean="0"/>
              <a:t>27/10/20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74F93-8836-C948-B976-4C32312148A5}" type="slidenum">
              <a:rPr lang="pt-PT" smtClean="0"/>
              <a:t>‹n.º›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76564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38342-7D64-1F42-892A-A20FC79EE12F}" type="datetime1">
              <a:rPr lang="pt-PT" smtClean="0"/>
              <a:t>27/10/20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74F93-8836-C948-B976-4C32312148A5}" type="slidenum">
              <a:rPr lang="pt-PT" smtClean="0"/>
              <a:t>‹n.º›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2630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FA54-FCC6-5444-9286-9E30B73A2F07}" type="datetime1">
              <a:rPr lang="pt-PT" smtClean="0"/>
              <a:t>27/10/20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74F93-8836-C948-B976-4C32312148A5}" type="slidenum">
              <a:rPr lang="pt-PT" smtClean="0"/>
              <a:t>‹n.º›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32332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A3F1-72BA-5646-88E0-2F147DE2E185}" type="datetime1">
              <a:rPr lang="pt-PT" smtClean="0"/>
              <a:t>27/10/20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74F93-8836-C948-B976-4C32312148A5}" type="slidenum">
              <a:rPr lang="pt-PT" smtClean="0"/>
              <a:t>‹n.º›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449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CA06F-81E5-9649-9CDA-F5C9316483FE}" type="datetime1">
              <a:rPr lang="pt-PT" smtClean="0"/>
              <a:t>27/10/20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74F93-8836-C948-B976-4C32312148A5}" type="slidenum">
              <a:rPr lang="pt-PT" smtClean="0"/>
              <a:t>‹n.º›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54932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CEC6-6FA4-3545-9FF8-9C46C8D48037}" type="datetime1">
              <a:rPr lang="pt-PT" smtClean="0"/>
              <a:t>27/10/20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74F93-8836-C948-B976-4C32312148A5}" type="slidenum">
              <a:rPr lang="pt-PT" smtClean="0"/>
              <a:t>‹n.º›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28010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e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D4605-F96D-2E43-97AE-89B7689825D0}" type="datetime1">
              <a:rPr lang="pt-PT" smtClean="0"/>
              <a:t>27/10/20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74F93-8836-C948-B976-4C32312148A5}" type="slidenum">
              <a:rPr lang="pt-PT" smtClean="0"/>
              <a:t>‹n.º›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65676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77544-989A-0940-8F6E-C09D38E326C1}" type="datetime1">
              <a:rPr lang="pt-PT" smtClean="0"/>
              <a:t>27/10/20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874F93-8836-C948-B976-4C32312148A5}" type="slidenum">
              <a:rPr lang="pt-PT" smtClean="0"/>
              <a:t>‹n.º›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41999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174353" y="1497197"/>
            <a:ext cx="982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 smtClean="0">
                <a:solidFill>
                  <a:schemeClr val="accent1">
                    <a:lumMod val="75000"/>
                  </a:schemeClr>
                </a:solidFill>
              </a:rPr>
              <a:t>Perfil de crianças com alterações fonológicas: contributos para o diagnóstico em Terapia da Fala</a:t>
            </a:r>
            <a:endParaRPr lang="pt-PT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3408554" y="2937646"/>
            <a:ext cx="53525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2000" dirty="0" smtClean="0">
                <a:solidFill>
                  <a:schemeClr val="accent1">
                    <a:lumMod val="75000"/>
                  </a:schemeClr>
                </a:solidFill>
              </a:rPr>
              <a:t>Ana Catarina Santana; Ana Castro; Susana Correia</a:t>
            </a:r>
          </a:p>
          <a:p>
            <a:pPr algn="ctr"/>
            <a:endParaRPr lang="pt-PT" sz="20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pt-PT" sz="2000" dirty="0" smtClean="0">
                <a:solidFill>
                  <a:schemeClr val="accent1">
                    <a:lumMod val="75000"/>
                  </a:schemeClr>
                </a:solidFill>
              </a:rPr>
              <a:t>NOVA FCSH;  ESS-IPS/CLUNL;  NOVA FCSH/CLUNL</a:t>
            </a:r>
            <a:endParaRPr lang="pt-PT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4724492" y="5929314"/>
            <a:ext cx="25658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>
                <a:solidFill>
                  <a:schemeClr val="accent1">
                    <a:lumMod val="75000"/>
                  </a:schemeClr>
                </a:solidFill>
              </a:rPr>
              <a:t>28 de outubro de 2020</a:t>
            </a:r>
            <a:endParaRPr lang="pt-PT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>
          <a:xfrm>
            <a:off x="9982200" y="7007513"/>
            <a:ext cx="2743200" cy="365125"/>
          </a:xfrm>
        </p:spPr>
        <p:txBody>
          <a:bodyPr/>
          <a:lstStyle/>
          <a:p>
            <a:fld id="{C3874F93-8836-C948-B976-4C32312148A5}" type="slidenum">
              <a:rPr lang="pt-PT" smtClean="0"/>
              <a:t>0</a:t>
            </a:fld>
            <a:endParaRPr lang="pt-PT" dirty="0"/>
          </a:p>
        </p:txBody>
      </p:sp>
      <p:sp>
        <p:nvSpPr>
          <p:cNvPr id="10" name="CaixaDeTexto 9"/>
          <p:cNvSpPr txBox="1"/>
          <p:nvPr/>
        </p:nvSpPr>
        <p:spPr>
          <a:xfrm>
            <a:off x="4246578" y="5165973"/>
            <a:ext cx="35216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2000" dirty="0" smtClean="0">
                <a:solidFill>
                  <a:schemeClr val="accent1">
                    <a:lumMod val="75000"/>
                  </a:schemeClr>
                </a:solidFill>
              </a:rPr>
              <a:t>XXXVI Encontro Nacional da APL</a:t>
            </a:r>
            <a:endParaRPr lang="pt-PT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Picture 7" descr="Banner GER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7" y="0"/>
            <a:ext cx="1219200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12" y="5929314"/>
            <a:ext cx="2357197" cy="77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1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>
          <a:xfrm>
            <a:off x="9982200" y="7007513"/>
            <a:ext cx="2743200" cy="365125"/>
          </a:xfrm>
        </p:spPr>
        <p:txBody>
          <a:bodyPr/>
          <a:lstStyle/>
          <a:p>
            <a:fld id="{C3874F93-8836-C948-B976-4C32312148A5}" type="slidenum">
              <a:rPr lang="pt-PT" smtClean="0"/>
              <a:t>1</a:t>
            </a:fld>
            <a:endParaRPr lang="pt-PT" dirty="0"/>
          </a:p>
        </p:txBody>
      </p:sp>
      <p:sp>
        <p:nvSpPr>
          <p:cNvPr id="10" name="CaixaDeTexto 9"/>
          <p:cNvSpPr txBox="1"/>
          <p:nvPr/>
        </p:nvSpPr>
        <p:spPr>
          <a:xfrm>
            <a:off x="9982200" y="6534118"/>
            <a:ext cx="21881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200" dirty="0" smtClean="0">
                <a:solidFill>
                  <a:schemeClr val="accent1">
                    <a:lumMod val="75000"/>
                  </a:schemeClr>
                </a:solidFill>
              </a:rPr>
              <a:t>XXXVI Encontro Nacional da APL</a:t>
            </a:r>
            <a:endParaRPr lang="pt-PT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4806318" y="958237"/>
            <a:ext cx="2131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b="1" smtClean="0">
                <a:solidFill>
                  <a:schemeClr val="accent1">
                    <a:lumMod val="75000"/>
                  </a:schemeClr>
                </a:solidFill>
              </a:rPr>
              <a:t>Introdução</a:t>
            </a:r>
            <a:endParaRPr lang="pt-PT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182082" y="1419902"/>
            <a:ext cx="11560953" cy="1162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charset="0"/>
              <a:buChar char="•"/>
            </a:pPr>
            <a:r>
              <a:rPr lang="pt-PT" sz="1600" b="1" dirty="0">
                <a:latin typeface="Calibri" charset="0"/>
                <a:ea typeface="Calibri" charset="0"/>
              </a:rPr>
              <a:t>Na literatura e na prática clínica, são usados diferentes termos para caracterizar a patologia apresentada pelas crianças com dificuldades fonológicas, nomeadamente a Perturbação do Desenvolvimento da Linguagem (PDL) e a Perturbação dos Sons da Fala (PSF) </a:t>
            </a:r>
            <a:r>
              <a:rPr lang="pt-PT" sz="1600" dirty="0">
                <a:latin typeface="Calibri" charset="0"/>
                <a:ea typeface="Calibri" charset="0"/>
              </a:rPr>
              <a:t>(</a:t>
            </a:r>
            <a:r>
              <a:rPr lang="pt-PT" sz="1600" dirty="0" err="1">
                <a:latin typeface="Calibri" charset="0"/>
                <a:ea typeface="Calibri" charset="0"/>
              </a:rPr>
              <a:t>Bishop</a:t>
            </a:r>
            <a:r>
              <a:rPr lang="pt-PT" sz="1600" dirty="0">
                <a:latin typeface="Calibri" charset="0"/>
                <a:ea typeface="Calibri" charset="0"/>
              </a:rPr>
              <a:t>, </a:t>
            </a:r>
            <a:r>
              <a:rPr lang="pt-PT" sz="1600" dirty="0" err="1">
                <a:latin typeface="Calibri" charset="0"/>
                <a:ea typeface="Calibri" charset="0"/>
              </a:rPr>
              <a:t>Snowling</a:t>
            </a:r>
            <a:r>
              <a:rPr lang="pt-PT" sz="1600" dirty="0">
                <a:latin typeface="Calibri" charset="0"/>
                <a:ea typeface="Calibri" charset="0"/>
              </a:rPr>
              <a:t>, </a:t>
            </a:r>
            <a:r>
              <a:rPr lang="pt-PT" sz="1600" dirty="0" err="1">
                <a:latin typeface="Calibri" charset="0"/>
                <a:ea typeface="Calibri" charset="0"/>
              </a:rPr>
              <a:t>Thompson</a:t>
            </a:r>
            <a:r>
              <a:rPr lang="pt-PT" sz="1600" dirty="0">
                <a:latin typeface="Calibri" charset="0"/>
                <a:ea typeface="Calibri" charset="0"/>
              </a:rPr>
              <a:t> &amp; </a:t>
            </a:r>
            <a:r>
              <a:rPr lang="pt-PT" sz="1600" dirty="0" err="1">
                <a:latin typeface="Calibri" charset="0"/>
                <a:ea typeface="Calibri" charset="0"/>
              </a:rPr>
              <a:t>Greenhalgh</a:t>
            </a:r>
            <a:r>
              <a:rPr lang="pt-PT" sz="1600" dirty="0">
                <a:latin typeface="Calibri" charset="0"/>
                <a:ea typeface="Calibri" charset="0"/>
              </a:rPr>
              <a:t>, 2016; </a:t>
            </a:r>
            <a:r>
              <a:rPr lang="pt-PT" sz="1600" dirty="0" err="1">
                <a:latin typeface="Calibri" charset="0"/>
                <a:ea typeface="Calibri" charset="0"/>
              </a:rPr>
              <a:t>Bishop</a:t>
            </a:r>
            <a:r>
              <a:rPr lang="pt-PT" sz="1600" dirty="0">
                <a:latin typeface="Calibri" charset="0"/>
                <a:ea typeface="Calibri" charset="0"/>
              </a:rPr>
              <a:t>, </a:t>
            </a:r>
            <a:r>
              <a:rPr lang="pt-PT" sz="1600" dirty="0" err="1">
                <a:latin typeface="Calibri" charset="0"/>
                <a:ea typeface="Calibri" charset="0"/>
              </a:rPr>
              <a:t>Snowling</a:t>
            </a:r>
            <a:r>
              <a:rPr lang="pt-PT" sz="1600" dirty="0">
                <a:latin typeface="Calibri" charset="0"/>
                <a:ea typeface="Calibri" charset="0"/>
              </a:rPr>
              <a:t>, </a:t>
            </a:r>
            <a:r>
              <a:rPr lang="pt-PT" sz="1600" dirty="0" err="1">
                <a:latin typeface="Calibri" charset="0"/>
                <a:ea typeface="Calibri" charset="0"/>
              </a:rPr>
              <a:t>Thompson</a:t>
            </a:r>
            <a:r>
              <a:rPr lang="pt-PT" sz="1600" dirty="0">
                <a:latin typeface="Calibri" charset="0"/>
                <a:ea typeface="Calibri" charset="0"/>
              </a:rPr>
              <a:t> &amp; </a:t>
            </a:r>
            <a:r>
              <a:rPr lang="pt-PT" sz="1600" dirty="0" err="1">
                <a:latin typeface="Calibri" charset="0"/>
                <a:ea typeface="Calibri" charset="0"/>
              </a:rPr>
              <a:t>Greenhalgh</a:t>
            </a:r>
            <a:r>
              <a:rPr lang="pt-PT" sz="1600" dirty="0">
                <a:latin typeface="Calibri" charset="0"/>
                <a:ea typeface="Calibri" charset="0"/>
              </a:rPr>
              <a:t>, 2017; Alves, 2019</a:t>
            </a:r>
            <a:r>
              <a:rPr lang="pt-PT" sz="1600" dirty="0" smtClean="0">
                <a:latin typeface="Calibri" charset="0"/>
                <a:ea typeface="Calibri" charset="0"/>
              </a:rPr>
              <a:t>).</a:t>
            </a:r>
            <a:endParaRPr lang="pt-PT" sz="1600" dirty="0">
              <a:latin typeface="Calibri" charset="0"/>
              <a:ea typeface="Calibri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894982" y="2732525"/>
            <a:ext cx="2131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accent1">
                    <a:lumMod val="75000"/>
                  </a:schemeClr>
                </a:solidFill>
              </a:rPr>
              <a:t>PDL</a:t>
            </a:r>
            <a:endParaRPr lang="pt-PT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474348" y="2969027"/>
            <a:ext cx="5397814" cy="3008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charset="0"/>
              <a:buChar char="•"/>
            </a:pPr>
            <a:r>
              <a:rPr lang="pt-PT" sz="1600" dirty="0" smtClean="0"/>
              <a:t>Afeta a linguagem oral;</a:t>
            </a:r>
          </a:p>
          <a:p>
            <a:pPr marL="285750" indent="-285750" algn="just">
              <a:lnSpc>
                <a:spcPct val="150000"/>
              </a:lnSpc>
              <a:buFont typeface="Arial" charset="0"/>
              <a:buChar char="•"/>
            </a:pPr>
            <a:r>
              <a:rPr lang="pt-PT" sz="1600" dirty="0" smtClean="0"/>
              <a:t>As alterações linguísticas não podem ter origem em condições biomédicas;</a:t>
            </a:r>
          </a:p>
          <a:p>
            <a:pPr marL="285750" indent="-285750" algn="just">
              <a:lnSpc>
                <a:spcPct val="150000"/>
              </a:lnSpc>
              <a:buFont typeface="Arial" charset="0"/>
              <a:buChar char="•"/>
            </a:pPr>
            <a:r>
              <a:rPr lang="pt-PT" sz="1600" dirty="0" smtClean="0"/>
              <a:t>Alterações atípicas na aquisição dos sons;</a:t>
            </a:r>
          </a:p>
          <a:p>
            <a:pPr marL="285750" indent="-285750" algn="just">
              <a:lnSpc>
                <a:spcPct val="150000"/>
              </a:lnSpc>
              <a:buFont typeface="Arial" charset="0"/>
              <a:buChar char="•"/>
            </a:pPr>
            <a:r>
              <a:rPr lang="pt-PT" sz="1600" dirty="0" smtClean="0"/>
              <a:t>Compromisso na inteligibilidade do discurso;</a:t>
            </a:r>
            <a:endParaRPr lang="pt-PT" sz="1600" dirty="0"/>
          </a:p>
          <a:p>
            <a:pPr marL="285750" indent="-285750" algn="just">
              <a:lnSpc>
                <a:spcPct val="150000"/>
              </a:lnSpc>
              <a:buFont typeface="Arial" charset="0"/>
              <a:buChar char="•"/>
            </a:pPr>
            <a:r>
              <a:rPr lang="pt-PT" sz="1600" dirty="0" smtClean="0"/>
              <a:t>Alterações na consciência fonológica;</a:t>
            </a:r>
          </a:p>
          <a:p>
            <a:pPr marL="285750" indent="-285750" algn="just">
              <a:lnSpc>
                <a:spcPct val="150000"/>
              </a:lnSpc>
              <a:buFont typeface="Arial" charset="0"/>
              <a:buChar char="•"/>
            </a:pPr>
            <a:r>
              <a:rPr lang="pt-PT" sz="1600" dirty="0" smtClean="0"/>
              <a:t>Poderão existir alterações significativas noutros domínios da linguagem;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2490598" y="5854688"/>
            <a:ext cx="34692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1000" dirty="0" smtClean="0"/>
              <a:t>(Rodrigues, 2009; </a:t>
            </a:r>
            <a:r>
              <a:rPr lang="pt-PT" sz="1000" dirty="0" err="1" smtClean="0"/>
              <a:t>Paradis</a:t>
            </a:r>
            <a:r>
              <a:rPr lang="pt-PT" sz="1000" dirty="0" smtClean="0"/>
              <a:t>, 2010; Coutinho, 2012; </a:t>
            </a:r>
            <a:r>
              <a:rPr lang="pt-PT" sz="1000" dirty="0" err="1" smtClean="0"/>
              <a:t>Girbau</a:t>
            </a:r>
            <a:r>
              <a:rPr lang="pt-PT" sz="1000" dirty="0" smtClean="0"/>
              <a:t>, 2016)</a:t>
            </a:r>
            <a:endParaRPr lang="pt-PT" sz="1000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7712561" y="2729641"/>
            <a:ext cx="3294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 smtClean="0">
                <a:solidFill>
                  <a:schemeClr val="accent1">
                    <a:lumMod val="75000"/>
                  </a:schemeClr>
                </a:solidFill>
              </a:rPr>
              <a:t>PSF de </a:t>
            </a:r>
            <a:r>
              <a:rPr lang="pt-PT" b="1" smtClean="0">
                <a:solidFill>
                  <a:schemeClr val="accent1">
                    <a:lumMod val="75000"/>
                  </a:schemeClr>
                </a:solidFill>
              </a:rPr>
              <a:t>base</a:t>
            </a:r>
            <a:r>
              <a:rPr lang="pt-PT" sz="1600" b="1" smtClean="0">
                <a:solidFill>
                  <a:schemeClr val="accent1">
                    <a:lumMod val="75000"/>
                  </a:schemeClr>
                </a:solidFill>
              </a:rPr>
              <a:t> fonológica</a:t>
            </a:r>
            <a:endParaRPr lang="pt-PT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6344649" y="2969027"/>
            <a:ext cx="5397814" cy="2270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charset="0"/>
              <a:buChar char="•"/>
            </a:pPr>
            <a:r>
              <a:rPr lang="pt-PT" sz="1600" dirty="0" smtClean="0"/>
              <a:t>Afeta a linguagem oral;</a:t>
            </a:r>
          </a:p>
          <a:p>
            <a:pPr marL="285750" indent="-285750" algn="just">
              <a:lnSpc>
                <a:spcPct val="150000"/>
              </a:lnSpc>
              <a:buFont typeface="Arial" charset="0"/>
              <a:buChar char="•"/>
            </a:pPr>
            <a:r>
              <a:rPr lang="pt-PT" sz="1600" dirty="0"/>
              <a:t>As alterações linguísticas não podem ter origem em condições biomédicas</a:t>
            </a:r>
            <a:r>
              <a:rPr lang="pt-PT" sz="1600" dirty="0" smtClean="0"/>
              <a:t>;</a:t>
            </a:r>
          </a:p>
          <a:p>
            <a:pPr marL="285750" indent="-285750" algn="just">
              <a:lnSpc>
                <a:spcPct val="150000"/>
              </a:lnSpc>
              <a:buFont typeface="Arial" charset="0"/>
              <a:buChar char="•"/>
            </a:pPr>
            <a:r>
              <a:rPr lang="pt-PT" sz="1600" dirty="0" smtClean="0"/>
              <a:t>Alterações nos sons da fala;</a:t>
            </a:r>
          </a:p>
          <a:p>
            <a:pPr marL="285750" indent="-285750" algn="just">
              <a:lnSpc>
                <a:spcPct val="150000"/>
              </a:lnSpc>
              <a:buFont typeface="Arial" charset="0"/>
              <a:buChar char="•"/>
            </a:pPr>
            <a:r>
              <a:rPr lang="pt-PT" sz="1600" dirty="0" smtClean="0"/>
              <a:t>Compromisso na inteligibilidade do discurso;</a:t>
            </a:r>
          </a:p>
          <a:p>
            <a:pPr marL="285750" indent="-285750" algn="just">
              <a:lnSpc>
                <a:spcPct val="150000"/>
              </a:lnSpc>
              <a:buFont typeface="Arial" charset="0"/>
              <a:buChar char="•"/>
            </a:pPr>
            <a:r>
              <a:rPr lang="pt-PT" sz="1600" dirty="0" smtClean="0"/>
              <a:t>Alterações no processamento fonológico;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6838906" y="5845400"/>
            <a:ext cx="50417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000" dirty="0" smtClean="0"/>
              <a:t>(</a:t>
            </a:r>
            <a:r>
              <a:rPr lang="pt-PT" sz="1000" dirty="0" err="1" smtClean="0"/>
              <a:t>Dodd</a:t>
            </a:r>
            <a:r>
              <a:rPr lang="pt-PT" sz="1000" dirty="0" smtClean="0"/>
              <a:t>, 2005; </a:t>
            </a:r>
            <a:r>
              <a:rPr lang="pt-PT" sz="1000" dirty="0" err="1" smtClean="0"/>
              <a:t>American</a:t>
            </a:r>
            <a:r>
              <a:rPr lang="pt-PT" sz="1000" dirty="0" smtClean="0"/>
              <a:t> </a:t>
            </a:r>
            <a:r>
              <a:rPr lang="pt-PT" sz="1000" dirty="0" err="1" smtClean="0"/>
              <a:t>Psychiatric</a:t>
            </a:r>
            <a:r>
              <a:rPr lang="pt-PT" sz="1000" dirty="0" smtClean="0"/>
              <a:t> </a:t>
            </a:r>
            <a:r>
              <a:rPr lang="pt-PT" sz="1000" dirty="0" err="1" smtClean="0"/>
              <a:t>Association</a:t>
            </a:r>
            <a:r>
              <a:rPr lang="pt-PT" sz="1000" dirty="0" smtClean="0"/>
              <a:t>, 2013; </a:t>
            </a:r>
            <a:r>
              <a:rPr lang="pt-PT" sz="1000" dirty="0" err="1" smtClean="0"/>
              <a:t>Bowen</a:t>
            </a:r>
            <a:r>
              <a:rPr lang="pt-PT" sz="1000" dirty="0" smtClean="0"/>
              <a:t>, 2015; Lousada </a:t>
            </a:r>
            <a:r>
              <a:rPr lang="pt-PT" sz="1000" dirty="0" err="1" smtClean="0"/>
              <a:t>et</a:t>
            </a:r>
            <a:r>
              <a:rPr lang="pt-PT" sz="1000" dirty="0" smtClean="0"/>
              <a:t> al., 2017)</a:t>
            </a:r>
            <a:endParaRPr lang="pt-PT" sz="1000" dirty="0"/>
          </a:p>
        </p:txBody>
      </p:sp>
      <p:cxnSp>
        <p:nvCxnSpPr>
          <p:cNvPr id="18" name="Conexão Reta 17"/>
          <p:cNvCxnSpPr/>
          <p:nvPr/>
        </p:nvCxnSpPr>
        <p:spPr>
          <a:xfrm flipH="1">
            <a:off x="6200775" y="2729641"/>
            <a:ext cx="3920" cy="3115759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4" descr="Linhas Gera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306"/>
            <a:ext cx="12170363" cy="73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384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>
          <a:xfrm>
            <a:off x="9982200" y="7007513"/>
            <a:ext cx="2743200" cy="365125"/>
          </a:xfrm>
        </p:spPr>
        <p:txBody>
          <a:bodyPr/>
          <a:lstStyle/>
          <a:p>
            <a:fld id="{C3874F93-8836-C948-B976-4C32312148A5}" type="slidenum">
              <a:rPr lang="pt-PT" smtClean="0"/>
              <a:t>2</a:t>
            </a:fld>
            <a:endParaRPr lang="pt-PT" dirty="0"/>
          </a:p>
        </p:txBody>
      </p:sp>
      <p:graphicFrame>
        <p:nvGraphicFramePr>
          <p:cNvPr id="11" name="Tabe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530807"/>
              </p:ext>
            </p:extLst>
          </p:nvPr>
        </p:nvGraphicFramePr>
        <p:xfrm>
          <a:off x="409942" y="717218"/>
          <a:ext cx="11350475" cy="57682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347"/>
                <a:gridCol w="3489371"/>
                <a:gridCol w="3104403"/>
                <a:gridCol w="3233354"/>
              </a:tblGrid>
              <a:tr h="623435">
                <a:tc>
                  <a:txBody>
                    <a:bodyPr/>
                    <a:lstStyle/>
                    <a:p>
                      <a:r>
                        <a:rPr lang="pt-PT" sz="1200" dirty="0" smtClean="0"/>
                        <a:t>Objetivo</a:t>
                      </a:r>
                      <a:r>
                        <a:rPr lang="pt-PT" sz="1200" baseline="0" dirty="0" smtClean="0"/>
                        <a:t> do Estudo</a:t>
                      </a:r>
                      <a:endParaRPr lang="pt-PT" sz="12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 smtClean="0">
                          <a:latin typeface="Calibri" charset="0"/>
                          <a:ea typeface="Calibri" charset="0"/>
                        </a:rPr>
                        <a:t>Identificar o </a:t>
                      </a:r>
                      <a:r>
                        <a:rPr lang="pt-PT" sz="1200" dirty="0" err="1" smtClean="0">
                          <a:latin typeface="Calibri" charset="0"/>
                          <a:ea typeface="Calibri" charset="0"/>
                        </a:rPr>
                        <a:t>perfiL</a:t>
                      </a:r>
                      <a:r>
                        <a:rPr lang="pt-PT" sz="1200" dirty="0" smtClean="0">
                          <a:latin typeface="Calibri" charset="0"/>
                          <a:ea typeface="Calibri" charset="0"/>
                        </a:rPr>
                        <a:t> fonológico de crianças entre os cinco e os seis anos de idade com alterações fonológicas primárias, sem condições biomédicas associadas, no sentido de contribuir para um diagnóstico diferencial de PDL e PSF de base fonológica em Terapia da Fala.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PT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867993">
                <a:tc>
                  <a:txBody>
                    <a:bodyPr/>
                    <a:lstStyle/>
                    <a:p>
                      <a:r>
                        <a:rPr lang="pt-PT" sz="1200" b="1" dirty="0" smtClean="0">
                          <a:solidFill>
                            <a:schemeClr val="bg1"/>
                          </a:solidFill>
                        </a:rPr>
                        <a:t>Questões de Investigação</a:t>
                      </a:r>
                      <a:endParaRPr lang="pt-PT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pt-PT" sz="1200" dirty="0" smtClean="0">
                          <a:solidFill>
                            <a:schemeClr val="bg1"/>
                          </a:solidFill>
                          <a:latin typeface="Calibri" charset="0"/>
                          <a:ea typeface="Calibri" charset="0"/>
                          <a:cs typeface="Times New Roman" charset="0"/>
                        </a:rPr>
                        <a:t>Quais são os marcadores fonológicos e os níveis de desempenho para o diagnóstico diferencial entre PDL e PSF de base fonológica?</a:t>
                      </a: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pt-PT" sz="1200" dirty="0" smtClean="0">
                          <a:solidFill>
                            <a:schemeClr val="bg1"/>
                          </a:solidFill>
                          <a:latin typeface="Calibri" charset="0"/>
                          <a:ea typeface="Calibri" charset="0"/>
                          <a:cs typeface="Times New Roman" charset="0"/>
                        </a:rPr>
                        <a:t>Quais são os instrumentos, tarefas ou procedimentos a ser usados para a avaliação de cada marcador?</a:t>
                      </a:r>
                      <a:endParaRPr lang="pt-PT" sz="1200" dirty="0" smtClean="0">
                        <a:solidFill>
                          <a:schemeClr val="bg1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PT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259764">
                <a:tc gridSpan="4">
                  <a:txBody>
                    <a:bodyPr/>
                    <a:lstStyle/>
                    <a:p>
                      <a:pPr algn="ctr"/>
                      <a:r>
                        <a:rPr lang="pt-PT" sz="1200" b="1" dirty="0" smtClean="0">
                          <a:solidFill>
                            <a:schemeClr val="bg1"/>
                          </a:solidFill>
                        </a:rPr>
                        <a:t>Método</a:t>
                      </a:r>
                      <a:endParaRPr lang="pt-PT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PT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PT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259764">
                <a:tc>
                  <a:txBody>
                    <a:bodyPr/>
                    <a:lstStyle/>
                    <a:p>
                      <a:endParaRPr lang="pt-PT" sz="12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 smtClean="0">
                          <a:solidFill>
                            <a:schemeClr val="bg1"/>
                          </a:solidFill>
                        </a:rPr>
                        <a:t>FOCUS</a:t>
                      </a:r>
                      <a:r>
                        <a:rPr lang="pt-PT" sz="1200" b="1" baseline="0" dirty="0" smtClean="0">
                          <a:solidFill>
                            <a:schemeClr val="bg1"/>
                          </a:solidFill>
                        </a:rPr>
                        <a:t> GROUP (FG)</a:t>
                      </a:r>
                      <a:endParaRPr lang="pt-PT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PT" sz="1200" b="1" dirty="0" smtClean="0">
                          <a:solidFill>
                            <a:schemeClr val="bg1"/>
                          </a:solidFill>
                        </a:rPr>
                        <a:t>ESTUDO EMPÍRICO (EE)</a:t>
                      </a:r>
                      <a:endParaRPr lang="pt-PT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PT" sz="1600" dirty="0"/>
                    </a:p>
                  </a:txBody>
                  <a:tcPr anchor="ctr"/>
                </a:tc>
              </a:tr>
              <a:tr h="1350775"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 smtClean="0"/>
                        <a:t>OBJETIVO</a:t>
                      </a:r>
                      <a:endParaRPr lang="pt-PT" sz="1200" b="1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PT" sz="1200" dirty="0" smtClean="0">
                          <a:sym typeface="Wingdings"/>
                        </a:rPr>
                        <a:t></a:t>
                      </a:r>
                      <a:r>
                        <a:rPr lang="pt-PT" sz="1200" dirty="0" smtClean="0"/>
                        <a:t>Discutir</a:t>
                      </a:r>
                      <a:r>
                        <a:rPr lang="pt-PT" sz="1200" baseline="0" dirty="0" smtClean="0"/>
                        <a:t> os diagnósticos em  causa;</a:t>
                      </a:r>
                    </a:p>
                    <a:p>
                      <a:pPr algn="just"/>
                      <a:r>
                        <a:rPr lang="pt-PT" sz="1200" baseline="0" dirty="0" smtClean="0">
                          <a:sym typeface="Wingdings"/>
                        </a:rPr>
                        <a:t>Listar os potenciais marcadores diferenciais;</a:t>
                      </a:r>
                    </a:p>
                    <a:p>
                      <a:pPr algn="just"/>
                      <a:r>
                        <a:rPr lang="pt-PT" sz="1200" baseline="0" dirty="0" smtClean="0">
                          <a:sym typeface="Wingdings"/>
                        </a:rPr>
                        <a:t>Listar os instrumentos relevantes para cada marcador;</a:t>
                      </a:r>
                    </a:p>
                    <a:p>
                      <a:pPr algn="just"/>
                      <a:r>
                        <a:rPr lang="pt-PT" sz="1200" baseline="0" dirty="0" smtClean="0">
                          <a:sym typeface="Wingdings"/>
                        </a:rPr>
                        <a:t>Levantar informação que permite tomar decisões metodológicas no E. Empírico.</a:t>
                      </a:r>
                      <a:endParaRPr lang="pt-PT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pt-PT" sz="1200" dirty="0" smtClean="0">
                          <a:sym typeface="Wingdings"/>
                        </a:rPr>
                        <a:t>Identificar perfis fonológicos que possibilitem</a:t>
                      </a:r>
                      <a:r>
                        <a:rPr lang="pt-PT" sz="1200" baseline="0" dirty="0" smtClean="0">
                          <a:sym typeface="Wingdings"/>
                        </a:rPr>
                        <a:t> realizar um diagnóstico diferencial entre PSF de base fonológica e PDL, com base em marcadores diferenciais.</a:t>
                      </a:r>
                      <a:endParaRPr lang="pt-PT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</a:tr>
              <a:tr h="259764">
                <a:tc rowSpan="2">
                  <a:txBody>
                    <a:bodyPr/>
                    <a:lstStyle/>
                    <a:p>
                      <a:pPr algn="ctr"/>
                      <a:r>
                        <a:rPr lang="pt-PT" sz="1200" b="1" dirty="0" smtClean="0"/>
                        <a:t>PARTICIPANTES</a:t>
                      </a:r>
                      <a:endParaRPr lang="pt-PT" sz="12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pt-PT" sz="1200" dirty="0" smtClean="0"/>
                        <a:t>Especialistas em Terapia</a:t>
                      </a:r>
                      <a:r>
                        <a:rPr lang="pt-PT" sz="1200" baseline="0" dirty="0" smtClean="0"/>
                        <a:t> da Fala, na área da Linguagem na Criança: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pt-PT" sz="1200" baseline="0" dirty="0" smtClean="0"/>
                        <a:t>Dina Alves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pt-PT" sz="1200" baseline="0" dirty="0" smtClean="0"/>
                        <a:t>Marisa Lousada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pt-PT" sz="1200" baseline="0" dirty="0" smtClean="0"/>
                        <a:t>Maria João Ximenes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pt-PT" sz="1200" baseline="0" dirty="0" smtClean="0"/>
                        <a:t>Joana Lopes</a:t>
                      </a:r>
                      <a:endParaRPr lang="pt-PT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PT" sz="1200" dirty="0" smtClean="0"/>
                        <a:t>14 participantes</a:t>
                      </a:r>
                      <a:endParaRPr lang="pt-PT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</a:tr>
              <a:tr h="2078116">
                <a:tc vMerge="1">
                  <a:txBody>
                    <a:bodyPr/>
                    <a:lstStyle/>
                    <a:p>
                      <a:pPr algn="ctr"/>
                      <a:endParaRPr lang="pt-PT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285750" indent="-285750">
                        <a:buFont typeface="Arial" charset="0"/>
                        <a:buChar char="•"/>
                      </a:pP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200" b="1" dirty="0" smtClean="0"/>
                        <a:t>Critérios de Inclusão: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 smtClean="0">
                          <a:sym typeface="Wingdings"/>
                        </a:rPr>
                        <a:t></a:t>
                      </a:r>
                      <a:r>
                        <a:rPr lang="pt-PT" sz="120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</a:rPr>
                        <a:t>Idades entre os 5 e os 6 anos de idade;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  <a:sym typeface="Wingdings"/>
                        </a:rPr>
                        <a:t></a:t>
                      </a:r>
                      <a:r>
                        <a:rPr lang="pt-PT" sz="1200" dirty="0" smtClean="0">
                          <a:solidFill>
                            <a:srgbClr val="000000"/>
                          </a:solidFill>
                          <a:latin typeface="Calibri" charset="0"/>
                          <a:ea typeface="Calibri" charset="0"/>
                        </a:rPr>
                        <a:t>Com alterações fonológicas, sem </a:t>
                      </a:r>
                      <a:r>
                        <a:rPr lang="pt-PT" sz="1200" dirty="0" smtClean="0">
                          <a:latin typeface="Calibri" charset="0"/>
                          <a:ea typeface="Calibri" charset="0"/>
                        </a:rPr>
                        <a:t>condições biomédicas associadas, todas elas em processo de intervenção em Terapia da Fala;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 smtClean="0">
                          <a:latin typeface="Calibri" charset="0"/>
                          <a:ea typeface="Calibri" charset="0"/>
                          <a:sym typeface="Wingdings"/>
                        </a:rPr>
                        <a:t></a:t>
                      </a:r>
                      <a:r>
                        <a:rPr lang="pt-PT" sz="1200" dirty="0" smtClean="0">
                          <a:latin typeface="Calibri" charset="0"/>
                          <a:ea typeface="Calibri" charset="0"/>
                        </a:rPr>
                        <a:t>Falantes monolingues de PE;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 smtClean="0">
                          <a:latin typeface="Calibri" charset="0"/>
                          <a:ea typeface="Calibri" charset="0"/>
                          <a:sym typeface="Wingdings"/>
                        </a:rPr>
                        <a:t></a:t>
                      </a:r>
                      <a:r>
                        <a:rPr lang="pt-PT" sz="1200" dirty="0" smtClean="0">
                          <a:latin typeface="Calibri" charset="0"/>
                          <a:ea typeface="Calibri" charset="0"/>
                        </a:rPr>
                        <a:t>Frequentam o ensino pré-escolar ou o primeiro ano escolar.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PT" sz="1200" b="1" dirty="0" smtClean="0"/>
                        <a:t>Critérios de Exclusão:</a:t>
                      </a:r>
                    </a:p>
                    <a:p>
                      <a:pPr lvl="0"/>
                      <a:r>
                        <a:rPr lang="pt-PT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L</a:t>
                      </a:r>
                      <a:r>
                        <a:rPr lang="pt-PT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esão cerebral;</a:t>
                      </a:r>
                    </a:p>
                    <a:p>
                      <a:pPr lvl="0"/>
                      <a:r>
                        <a:rPr lang="pt-PT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E</a:t>
                      </a:r>
                      <a:r>
                        <a:rPr lang="pt-PT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pilepsia;</a:t>
                      </a:r>
                    </a:p>
                    <a:p>
                      <a:pPr lvl="0"/>
                      <a:r>
                        <a:rPr lang="pt-PT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C</a:t>
                      </a:r>
                      <a:r>
                        <a:rPr lang="pt-PT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ondições </a:t>
                      </a:r>
                      <a:r>
                        <a:rPr lang="pt-PT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neurodegenerativas</a:t>
                      </a:r>
                      <a:r>
                        <a:rPr lang="pt-PT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lvl="0"/>
                      <a:r>
                        <a:rPr lang="pt-PT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C</a:t>
                      </a:r>
                      <a:r>
                        <a:rPr lang="pt-PT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ondições genéticas;</a:t>
                      </a:r>
                    </a:p>
                    <a:p>
                      <a:pPr lvl="0"/>
                      <a:r>
                        <a:rPr lang="pt-PT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P</a:t>
                      </a:r>
                      <a:r>
                        <a:rPr lang="pt-PT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aralisia cerebral;</a:t>
                      </a:r>
                    </a:p>
                    <a:p>
                      <a:pPr lvl="0"/>
                      <a:r>
                        <a:rPr lang="pt-PT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P</a:t>
                      </a:r>
                      <a:r>
                        <a:rPr lang="pt-PT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erda auditiva </a:t>
                      </a:r>
                      <a:r>
                        <a:rPr lang="pt-PT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neurossensorial</a:t>
                      </a:r>
                      <a:r>
                        <a:rPr lang="pt-PT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lvl="0"/>
                      <a:r>
                        <a:rPr lang="pt-PT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</a:t>
                      </a:r>
                      <a:r>
                        <a:rPr lang="pt-PT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Perturbações do espetro do autismo e perturbações intelectuais ou algum diagnóstico clínico que possa justificar as dificuldades linguísticas evidenciadas;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4" descr="Linhas Gera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306"/>
            <a:ext cx="12170363" cy="73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630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>
          <a:xfrm>
            <a:off x="9982200" y="7007513"/>
            <a:ext cx="2743200" cy="365125"/>
          </a:xfrm>
        </p:spPr>
        <p:txBody>
          <a:bodyPr/>
          <a:lstStyle/>
          <a:p>
            <a:fld id="{C3874F93-8836-C948-B976-4C32312148A5}" type="slidenum">
              <a:rPr lang="pt-PT" smtClean="0"/>
              <a:t>3</a:t>
            </a:fld>
            <a:endParaRPr lang="pt-PT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0003837" y="6532083"/>
            <a:ext cx="21881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200" dirty="0" smtClean="0">
                <a:solidFill>
                  <a:schemeClr val="accent1">
                    <a:lumMod val="75000"/>
                  </a:schemeClr>
                </a:solidFill>
              </a:rPr>
              <a:t>XXXVI Encontro Nacional da APL</a:t>
            </a:r>
            <a:endParaRPr lang="pt-PT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976434" y="587974"/>
            <a:ext cx="3600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>
                <a:solidFill>
                  <a:schemeClr val="accent1">
                    <a:lumMod val="75000"/>
                  </a:schemeClr>
                </a:solidFill>
              </a:rPr>
              <a:t>Resultados do </a:t>
            </a:r>
            <a:r>
              <a:rPr lang="pt-PT" sz="2000" b="1" i="1" dirty="0" err="1" smtClean="0">
                <a:solidFill>
                  <a:schemeClr val="accent1">
                    <a:lumMod val="75000"/>
                  </a:schemeClr>
                </a:solidFill>
              </a:rPr>
              <a:t>Focus</a:t>
            </a:r>
            <a:r>
              <a:rPr lang="pt-PT" sz="20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t-PT" sz="2000" b="1" i="1" dirty="0" err="1">
                <a:solidFill>
                  <a:schemeClr val="accent1">
                    <a:lumMod val="75000"/>
                  </a:schemeClr>
                </a:solidFill>
              </a:rPr>
              <a:t>g</a:t>
            </a:r>
            <a:r>
              <a:rPr lang="pt-PT" sz="2000" b="1" i="1" dirty="0" err="1" smtClean="0">
                <a:solidFill>
                  <a:schemeClr val="accent1">
                    <a:lumMod val="75000"/>
                  </a:schemeClr>
                </a:solidFill>
              </a:rPr>
              <a:t>roup</a:t>
            </a:r>
            <a:endParaRPr lang="pt-PT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851571"/>
              </p:ext>
            </p:extLst>
          </p:nvPr>
        </p:nvGraphicFramePr>
        <p:xfrm>
          <a:off x="686156" y="1035774"/>
          <a:ext cx="10515600" cy="213360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5257800"/>
                <a:gridCol w="5257800"/>
              </a:tblGrid>
              <a:tr h="3076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PERTURBAÇÃO DOS SONS DA FALA (PSF) DE BASE FONOLÓGICA</a:t>
                      </a:r>
                      <a:endParaRPr lang="pt-PT" sz="14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PERTURBAÇÃO DO DESENVOLVIMENTO DA LINGUAGEM (PDL) COM ALTERAÇÕES NA FONOLOGIA</a:t>
                      </a:r>
                      <a:endParaRPr lang="pt-PT" sz="14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68580" marR="68580" marT="0" marB="0" anchor="ctr"/>
                </a:tc>
              </a:tr>
              <a:tr h="1667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Processos fonológicos típicos fora de idade esperada</a:t>
                      </a:r>
                      <a:endParaRPr lang="pt-PT" sz="1400" b="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Processos fonológicos atípicos</a:t>
                      </a:r>
                      <a:endParaRPr lang="pt-PT" sz="1400" b="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68580" marR="68580" marT="0" marB="0" anchor="ctr"/>
                </a:tc>
              </a:tr>
              <a:tr h="1390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Maior percentagem de PCC-R</a:t>
                      </a:r>
                      <a:endParaRPr lang="pt-PT" sz="1400" b="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Menor percentagem de PCC-R</a:t>
                      </a:r>
                      <a:endParaRPr lang="pt-PT" sz="1400" b="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68580" marR="68580" marT="0" marB="0" anchor="ctr"/>
                </a:tc>
              </a:tr>
              <a:tr h="168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Maior índice de inteligibilidade</a:t>
                      </a:r>
                      <a:endParaRPr lang="pt-PT" sz="1400" b="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Menor índice de inteligibilidade</a:t>
                      </a:r>
                      <a:endParaRPr lang="pt-PT" sz="1400" b="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68580" marR="68580" marT="0" marB="0" anchor="ctr"/>
                </a:tc>
              </a:tr>
              <a:tr h="169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Facilidade na repetição de </a:t>
                      </a:r>
                      <a:r>
                        <a:rPr lang="pt-PT" sz="1400" b="0" dirty="0" err="1">
                          <a:effectLst/>
                        </a:rPr>
                        <a:t>pseudopalavras</a:t>
                      </a:r>
                      <a:endParaRPr lang="pt-PT" sz="1400" b="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Dificuldade na repetição de </a:t>
                      </a:r>
                      <a:r>
                        <a:rPr lang="pt-PT" sz="1400" b="0" dirty="0" err="1">
                          <a:effectLst/>
                        </a:rPr>
                        <a:t>pseudopalavras</a:t>
                      </a:r>
                      <a:endParaRPr lang="pt-PT" sz="1400" b="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68580" marR="68580" marT="0" marB="0" anchor="ctr"/>
                </a:tc>
              </a:tr>
              <a:tr h="1276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Facilidade na </a:t>
                      </a:r>
                      <a:r>
                        <a:rPr lang="pt-PT" sz="1400" b="0" dirty="0" smtClean="0">
                          <a:effectLst/>
                        </a:rPr>
                        <a:t>evocação de palavra</a:t>
                      </a:r>
                      <a:endParaRPr lang="pt-PT" sz="1400" b="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Dificuldade na </a:t>
                      </a:r>
                      <a:r>
                        <a:rPr lang="pt-PT" sz="1400" b="0" dirty="0" smtClean="0">
                          <a:effectLst/>
                        </a:rPr>
                        <a:t>evocação de palavra</a:t>
                      </a:r>
                      <a:endParaRPr lang="pt-PT" sz="1400" b="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68580" marR="68580" marT="0" marB="0" anchor="ctr"/>
                </a:tc>
              </a:tr>
              <a:tr h="1571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Facilidade na consciência fonológica</a:t>
                      </a:r>
                      <a:endParaRPr lang="pt-PT" sz="1400" b="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Dificuldade na consciência fonológica</a:t>
                      </a:r>
                      <a:endParaRPr lang="pt-PT" sz="1400" b="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68580" marR="68580" marT="0" marB="0" anchor="ctr"/>
                </a:tc>
              </a:tr>
              <a:tr h="3152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Ausência de alterações (ou alterações não significativas) noutros domínios da linguagem</a:t>
                      </a:r>
                      <a:endParaRPr lang="pt-PT" sz="1400" b="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Existência de </a:t>
                      </a:r>
                      <a:r>
                        <a:rPr lang="pt-PT" sz="1400" b="0" dirty="0" smtClean="0">
                          <a:effectLst/>
                        </a:rPr>
                        <a:t>alterações significativas </a:t>
                      </a:r>
                      <a:r>
                        <a:rPr lang="pt-PT" sz="1400" b="0" dirty="0">
                          <a:effectLst/>
                        </a:rPr>
                        <a:t>noutros domínios da linguagem</a:t>
                      </a:r>
                      <a:endParaRPr lang="pt-PT" sz="1400" b="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1" name="CaixaDeTexto 10"/>
          <p:cNvSpPr txBox="1"/>
          <p:nvPr/>
        </p:nvSpPr>
        <p:spPr>
          <a:xfrm>
            <a:off x="3976434" y="3272523"/>
            <a:ext cx="3600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>
                <a:solidFill>
                  <a:schemeClr val="accent1">
                    <a:lumMod val="75000"/>
                  </a:schemeClr>
                </a:solidFill>
              </a:rPr>
              <a:t>Estudo empírico</a:t>
            </a:r>
            <a:endParaRPr lang="pt-PT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686156" y="3601881"/>
            <a:ext cx="11267268" cy="3008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pt-PT" sz="1600" b="1" dirty="0" smtClean="0">
                <a:latin typeface="Calibri" charset="0"/>
                <a:ea typeface="Calibri" charset="0"/>
                <a:cs typeface="Times New Roman" charset="0"/>
              </a:rPr>
              <a:t>processos </a:t>
            </a:r>
            <a:r>
              <a:rPr lang="pt-PT" sz="1600" b="1" dirty="0">
                <a:latin typeface="Calibri" charset="0"/>
                <a:ea typeface="Calibri" charset="0"/>
                <a:cs typeface="Times New Roman" charset="0"/>
              </a:rPr>
              <a:t>fonológicos típicos e </a:t>
            </a:r>
            <a:r>
              <a:rPr lang="pt-PT" sz="1600" b="1" dirty="0" smtClean="0">
                <a:latin typeface="Calibri" charset="0"/>
                <a:ea typeface="Calibri" charset="0"/>
                <a:cs typeface="Times New Roman" charset="0"/>
              </a:rPr>
              <a:t>atípicos </a:t>
            </a:r>
            <a:r>
              <a:rPr lang="pt-PT" sz="1600" dirty="0" smtClean="0">
                <a:latin typeface="Calibri" charset="0"/>
                <a:ea typeface="Calibri" charset="0"/>
                <a:cs typeface="Times New Roman" charset="0"/>
                <a:sym typeface="Wingdings"/>
              </a:rPr>
              <a:t></a:t>
            </a:r>
            <a:r>
              <a:rPr lang="pt-PT" sz="1600" i="1" dirty="0" smtClean="0">
                <a:solidFill>
                  <a:srgbClr val="333333"/>
                </a:solidFill>
                <a:latin typeface="Calibri" charset="0"/>
                <a:ea typeface="Calibri" charset="0"/>
              </a:rPr>
              <a:t>Teste </a:t>
            </a:r>
            <a:r>
              <a:rPr lang="pt-PT" sz="1600" i="1" dirty="0">
                <a:solidFill>
                  <a:srgbClr val="333333"/>
                </a:solidFill>
                <a:latin typeface="Calibri" charset="0"/>
                <a:ea typeface="Calibri" charset="0"/>
              </a:rPr>
              <a:t>Fonético-Fonológico </a:t>
            </a:r>
            <a:r>
              <a:rPr lang="pt-PT" sz="1600" i="1" dirty="0" smtClean="0">
                <a:solidFill>
                  <a:srgbClr val="333333"/>
                </a:solidFill>
                <a:latin typeface="Calibri" charset="0"/>
                <a:ea typeface="Calibri" charset="0"/>
              </a:rPr>
              <a:t>ALPE e ferramenta FAFA</a:t>
            </a:r>
            <a:r>
              <a:rPr lang="pt-PT" sz="1600" dirty="0" smtClean="0">
                <a:latin typeface="Calibri" charset="0"/>
                <a:ea typeface="Calibri" charset="0"/>
                <a:cs typeface="Times New Roman" charset="0"/>
              </a:rPr>
              <a:t>;</a:t>
            </a:r>
            <a:endParaRPr lang="pt-PT" sz="1600" dirty="0">
              <a:latin typeface="Calibri" charset="0"/>
              <a:ea typeface="Calibri" charset="0"/>
              <a:cs typeface="Times New Roman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pt-PT" sz="1600" b="1" dirty="0">
                <a:latin typeface="Calibri" charset="0"/>
                <a:ea typeface="Calibri" charset="0"/>
                <a:cs typeface="Times New Roman" charset="0"/>
              </a:rPr>
              <a:t>percentagem de consoantes corretas revista (PCC-R</a:t>
            </a:r>
            <a:r>
              <a:rPr lang="pt-PT" sz="1600" b="1" dirty="0" smtClean="0">
                <a:latin typeface="Calibri" charset="0"/>
                <a:ea typeface="Calibri" charset="0"/>
                <a:cs typeface="Times New Roman" charset="0"/>
              </a:rPr>
              <a:t>) </a:t>
            </a:r>
            <a:r>
              <a:rPr lang="pt-PT" sz="1600" dirty="0" smtClean="0">
                <a:latin typeface="Calibri" charset="0"/>
                <a:ea typeface="Calibri" charset="0"/>
                <a:cs typeface="Times New Roman" charset="0"/>
                <a:sym typeface="Wingdings"/>
              </a:rPr>
              <a:t></a:t>
            </a:r>
            <a:r>
              <a:rPr lang="pt-PT" sz="1600" dirty="0" smtClean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pt-PT" sz="1600" i="1" dirty="0" smtClean="0">
                <a:solidFill>
                  <a:srgbClr val="333333"/>
                </a:solidFill>
                <a:latin typeface="Calibri" charset="0"/>
                <a:ea typeface="Calibri" charset="0"/>
              </a:rPr>
              <a:t>Teste </a:t>
            </a:r>
            <a:r>
              <a:rPr lang="pt-PT" sz="1600" i="1" dirty="0">
                <a:solidFill>
                  <a:srgbClr val="333333"/>
                </a:solidFill>
                <a:latin typeface="Calibri" charset="0"/>
                <a:ea typeface="Calibri" charset="0"/>
              </a:rPr>
              <a:t>Fonético-Fonológico </a:t>
            </a:r>
            <a:r>
              <a:rPr lang="pt-PT" sz="1600" i="1" dirty="0" smtClean="0">
                <a:solidFill>
                  <a:srgbClr val="333333"/>
                </a:solidFill>
                <a:latin typeface="Calibri" charset="0"/>
                <a:ea typeface="Calibri" charset="0"/>
              </a:rPr>
              <a:t>ALPE e ferramenta FAFA</a:t>
            </a:r>
            <a:r>
              <a:rPr lang="pt-PT" sz="1600" dirty="0" smtClean="0">
                <a:latin typeface="Calibri" charset="0"/>
                <a:ea typeface="Calibri" charset="0"/>
                <a:cs typeface="Times New Roman" charset="0"/>
              </a:rPr>
              <a:t>;</a:t>
            </a:r>
            <a:endParaRPr lang="pt-PT" sz="1600" dirty="0">
              <a:latin typeface="Calibri" charset="0"/>
              <a:ea typeface="Calibri" charset="0"/>
              <a:cs typeface="Times New Roman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pt-PT" sz="1600" b="1" dirty="0">
                <a:latin typeface="Calibri" charset="0"/>
                <a:ea typeface="Calibri" charset="0"/>
                <a:cs typeface="Times New Roman" charset="0"/>
              </a:rPr>
              <a:t>grau de </a:t>
            </a:r>
            <a:r>
              <a:rPr lang="pt-PT" sz="1600" b="1" dirty="0" smtClean="0">
                <a:latin typeface="Calibri" charset="0"/>
                <a:ea typeface="Calibri" charset="0"/>
                <a:cs typeface="Times New Roman" charset="0"/>
              </a:rPr>
              <a:t>inteligibilidade </a:t>
            </a:r>
            <a:r>
              <a:rPr lang="pt-PT" sz="1600" dirty="0" smtClean="0">
                <a:latin typeface="Calibri" charset="0"/>
                <a:ea typeface="Calibri" charset="0"/>
                <a:cs typeface="Times New Roman" charset="0"/>
                <a:sym typeface="Wingdings"/>
              </a:rPr>
              <a:t> </a:t>
            </a:r>
            <a:r>
              <a:rPr lang="pt-PT" sz="1600" dirty="0" smtClean="0">
                <a:latin typeface="Calibri" charset="0"/>
                <a:ea typeface="Calibri" charset="0"/>
                <a:cs typeface="Times New Roman" charset="0"/>
              </a:rPr>
              <a:t>produção induzida (descrição de imagem);</a:t>
            </a:r>
            <a:endParaRPr lang="pt-PT" sz="1600" dirty="0">
              <a:latin typeface="Calibri" charset="0"/>
              <a:ea typeface="Calibri" charset="0"/>
              <a:cs typeface="Times New Roman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pt-PT" sz="1600" b="1" dirty="0">
                <a:latin typeface="Calibri" charset="0"/>
                <a:ea typeface="Calibri" charset="0"/>
                <a:cs typeface="Times New Roman" charset="0"/>
              </a:rPr>
              <a:t>repetição de </a:t>
            </a:r>
            <a:r>
              <a:rPr lang="pt-PT" sz="1600" b="1" dirty="0" err="1" smtClean="0">
                <a:latin typeface="Calibri" charset="0"/>
                <a:ea typeface="Calibri" charset="0"/>
                <a:cs typeface="Times New Roman" charset="0"/>
              </a:rPr>
              <a:t>pseudopalavras</a:t>
            </a:r>
            <a:r>
              <a:rPr lang="pt-PT" sz="1600" b="1" dirty="0" smtClean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pt-PT" sz="1600" dirty="0" smtClean="0">
                <a:latin typeface="Calibri" charset="0"/>
                <a:ea typeface="Calibri" charset="0"/>
                <a:cs typeface="Times New Roman" charset="0"/>
                <a:sym typeface="Wingdings"/>
              </a:rPr>
              <a:t></a:t>
            </a:r>
            <a:r>
              <a:rPr lang="pt-PT" sz="1600" i="1" dirty="0" smtClean="0">
                <a:latin typeface="Calibri" charset="0"/>
                <a:ea typeface="Calibri" charset="0"/>
                <a:cs typeface="Times New Roman" charset="0"/>
              </a:rPr>
              <a:t>Teste REPP</a:t>
            </a:r>
            <a:r>
              <a:rPr lang="pt-PT" sz="1600" dirty="0" smtClean="0">
                <a:latin typeface="Calibri" charset="0"/>
                <a:ea typeface="Calibri" charset="0"/>
                <a:cs typeface="Times New Roman" charset="0"/>
              </a:rPr>
              <a:t>;</a:t>
            </a:r>
            <a:endParaRPr lang="pt-PT" sz="1600" dirty="0">
              <a:latin typeface="Calibri" charset="0"/>
              <a:ea typeface="Calibri" charset="0"/>
              <a:cs typeface="Times New Roman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pt-PT" sz="1600" b="1" dirty="0">
                <a:latin typeface="Calibri" charset="0"/>
                <a:ea typeface="Calibri" charset="0"/>
                <a:cs typeface="Times New Roman" charset="0"/>
              </a:rPr>
              <a:t>tarefas de consciência fonológica, incluindo tarefas de rima, segmentação </a:t>
            </a:r>
            <a:r>
              <a:rPr lang="pt-PT" sz="1600" b="1" dirty="0" smtClean="0">
                <a:latin typeface="Calibri" charset="0"/>
                <a:ea typeface="Calibri" charset="0"/>
                <a:cs typeface="Times New Roman" charset="0"/>
              </a:rPr>
              <a:t>silábica </a:t>
            </a:r>
            <a:r>
              <a:rPr lang="pt-PT" sz="1600" dirty="0" smtClean="0">
                <a:latin typeface="Calibri" charset="0"/>
                <a:ea typeface="Calibri" charset="0"/>
                <a:cs typeface="Times New Roman" charset="0"/>
                <a:sym typeface="Wingdings"/>
              </a:rPr>
              <a:t></a:t>
            </a:r>
            <a:r>
              <a:rPr lang="pt-PT" sz="1600" i="1" dirty="0" smtClean="0">
                <a:latin typeface="Calibri" charset="0"/>
                <a:ea typeface="Calibri" charset="0"/>
                <a:cs typeface="Times New Roman" charset="0"/>
              </a:rPr>
              <a:t>Testes ACLLE e </a:t>
            </a:r>
            <a:r>
              <a:rPr lang="pt-PT" sz="1600" i="1" dirty="0" err="1" smtClean="0">
                <a:latin typeface="Calibri" charset="0"/>
                <a:ea typeface="Calibri" charset="0"/>
                <a:cs typeface="Times New Roman" charset="0"/>
              </a:rPr>
              <a:t>ConF.IRA</a:t>
            </a:r>
            <a:r>
              <a:rPr lang="pt-PT" sz="1600" dirty="0" smtClean="0">
                <a:latin typeface="Calibri" charset="0"/>
                <a:ea typeface="Calibri" charset="0"/>
                <a:cs typeface="Times New Roman" charset="0"/>
              </a:rPr>
              <a:t>;</a:t>
            </a:r>
            <a:endParaRPr lang="pt-PT" sz="1600" dirty="0">
              <a:latin typeface="Calibri" charset="0"/>
              <a:ea typeface="Calibri" charset="0"/>
              <a:cs typeface="Times New Roman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pt-PT" sz="1600" b="1" dirty="0">
                <a:latin typeface="Calibri" charset="0"/>
                <a:ea typeface="Calibri" charset="0"/>
                <a:cs typeface="Times New Roman" charset="0"/>
              </a:rPr>
              <a:t>evocação </a:t>
            </a:r>
            <a:r>
              <a:rPr lang="pt-PT" sz="1600" b="1" dirty="0" smtClean="0">
                <a:latin typeface="Calibri" charset="0"/>
                <a:ea typeface="Calibri" charset="0"/>
                <a:cs typeface="Times New Roman" charset="0"/>
              </a:rPr>
              <a:t>fonológica </a:t>
            </a:r>
            <a:r>
              <a:rPr lang="pt-PT" sz="1600" dirty="0" smtClean="0">
                <a:latin typeface="Calibri" charset="0"/>
                <a:ea typeface="Calibri" charset="0"/>
                <a:cs typeface="Times New Roman" charset="0"/>
                <a:sym typeface="Wingdings"/>
              </a:rPr>
              <a:t></a:t>
            </a:r>
            <a:r>
              <a:rPr lang="pt-PT" sz="1600" i="1" dirty="0" smtClean="0">
                <a:latin typeface="Calibri" charset="0"/>
                <a:ea typeface="Calibri" charset="0"/>
                <a:cs typeface="Times New Roman" charset="0"/>
              </a:rPr>
              <a:t>Teste </a:t>
            </a:r>
            <a:r>
              <a:rPr lang="pt-PT" sz="1600" i="1" dirty="0">
                <a:latin typeface="Calibri" charset="0"/>
                <a:ea typeface="Calibri" charset="0"/>
                <a:cs typeface="Times New Roman" charset="0"/>
              </a:rPr>
              <a:t>ACLLE </a:t>
            </a:r>
            <a:r>
              <a:rPr lang="pt-PT" sz="1600" dirty="0" smtClean="0">
                <a:latin typeface="Calibri" charset="0"/>
                <a:ea typeface="Calibri" charset="0"/>
                <a:cs typeface="Times New Roman" charset="0"/>
              </a:rPr>
              <a:t>;</a:t>
            </a:r>
            <a:endParaRPr lang="pt-PT" sz="1600" dirty="0">
              <a:latin typeface="Calibri" charset="0"/>
              <a:ea typeface="Calibri" charset="0"/>
              <a:cs typeface="Times New Roman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pt-PT" sz="1600" b="1" dirty="0">
                <a:latin typeface="Calibri" charset="0"/>
                <a:ea typeface="Calibri" charset="0"/>
                <a:cs typeface="Times New Roman" charset="0"/>
              </a:rPr>
              <a:t>processamento de estruturas sintáticas complexas, acesso lexical e concordância </a:t>
            </a:r>
            <a:r>
              <a:rPr lang="pt-PT" sz="1600" b="1" dirty="0" smtClean="0">
                <a:latin typeface="Calibri" charset="0"/>
                <a:ea typeface="Calibri" charset="0"/>
                <a:cs typeface="Times New Roman" charset="0"/>
              </a:rPr>
              <a:t>verbal </a:t>
            </a:r>
            <a:r>
              <a:rPr lang="pt-PT" sz="1600" dirty="0" smtClean="0">
                <a:latin typeface="Calibri" charset="0"/>
                <a:ea typeface="Calibri" charset="0"/>
                <a:cs typeface="Times New Roman" charset="0"/>
                <a:sym typeface="Wingdings"/>
              </a:rPr>
              <a:t></a:t>
            </a:r>
            <a:r>
              <a:rPr lang="pt-PT" sz="1600" i="1" dirty="0" smtClean="0">
                <a:solidFill>
                  <a:srgbClr val="333333"/>
                </a:solidFill>
                <a:latin typeface="Calibri" charset="0"/>
                <a:ea typeface="Calibri" charset="0"/>
              </a:rPr>
              <a:t>Teste </a:t>
            </a:r>
            <a:r>
              <a:rPr lang="pt-PT" sz="1600" i="1" dirty="0">
                <a:solidFill>
                  <a:srgbClr val="333333"/>
                </a:solidFill>
                <a:latin typeface="Calibri" charset="0"/>
                <a:ea typeface="Calibri" charset="0"/>
              </a:rPr>
              <a:t>de Avaliação da Linguagem na Criança (</a:t>
            </a:r>
            <a:r>
              <a:rPr lang="pt-PT" sz="1600" i="1" dirty="0" smtClean="0">
                <a:solidFill>
                  <a:srgbClr val="333333"/>
                </a:solidFill>
                <a:latin typeface="Calibri" charset="0"/>
                <a:ea typeface="Calibri" charset="0"/>
              </a:rPr>
              <a:t>TALC)</a:t>
            </a:r>
            <a:r>
              <a:rPr lang="pt-PT" sz="1600" dirty="0" smtClean="0">
                <a:latin typeface="Calibri" charset="0"/>
                <a:ea typeface="Calibri" charset="0"/>
                <a:cs typeface="Times New Roman" charset="0"/>
              </a:rPr>
              <a:t>.</a:t>
            </a:r>
            <a:endParaRPr lang="pt-PT" sz="1600" dirty="0">
              <a:effectLst/>
              <a:latin typeface="Calibri" charset="0"/>
              <a:ea typeface="Calibri" charset="0"/>
              <a:cs typeface="Times New Roman" charset="0"/>
            </a:endParaRPr>
          </a:p>
        </p:txBody>
      </p:sp>
      <p:pic>
        <p:nvPicPr>
          <p:cNvPr id="13" name="Picture 4" descr="Linhas Gera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259"/>
            <a:ext cx="12170363" cy="73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405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arcador de Posição do Número do Diapositivo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74F93-8836-C948-B976-4C32312148A5}" type="slidenum">
              <a:rPr lang="pt-PT" smtClean="0"/>
              <a:t>4</a:t>
            </a:fld>
            <a:endParaRPr lang="pt-PT"/>
          </a:p>
        </p:txBody>
      </p:sp>
      <p:sp>
        <p:nvSpPr>
          <p:cNvPr id="11" name="CaixaDeTexto 10"/>
          <p:cNvSpPr txBox="1"/>
          <p:nvPr/>
        </p:nvSpPr>
        <p:spPr>
          <a:xfrm>
            <a:off x="4295865" y="577100"/>
            <a:ext cx="3600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>
                <a:solidFill>
                  <a:schemeClr val="accent1">
                    <a:lumMod val="75000"/>
                  </a:schemeClr>
                </a:solidFill>
              </a:rPr>
              <a:t>Resultados do Estudo empírico</a:t>
            </a:r>
            <a:endParaRPr lang="pt-PT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788401"/>
              </p:ext>
            </p:extLst>
          </p:nvPr>
        </p:nvGraphicFramePr>
        <p:xfrm>
          <a:off x="0" y="1009870"/>
          <a:ext cx="12192000" cy="234090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153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9802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9802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488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6551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3176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9826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01415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3102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06402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1047404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947651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947651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947651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936567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</a:tblGrid>
              <a:tr h="404593">
                <a:tc>
                  <a:txBody>
                    <a:bodyPr/>
                    <a:lstStyle/>
                    <a:p>
                      <a:endParaRPr lang="pt-PT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Processos fonológicos (PF)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PCC-R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Grau</a:t>
                      </a:r>
                      <a:r>
                        <a:rPr lang="pt-PT" sz="12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 de inteligibilidade</a:t>
                      </a:r>
                      <a:endParaRPr lang="pt-PT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Repetição de </a:t>
                      </a:r>
                      <a:r>
                        <a:rPr lang="pt-PT" sz="1200" dirty="0" err="1">
                          <a:latin typeface="Calibri" charset="0"/>
                          <a:ea typeface="Calibri" charset="0"/>
                          <a:cs typeface="Calibri" charset="0"/>
                        </a:rPr>
                        <a:t>pseudopalavras</a:t>
                      </a:r>
                      <a:endParaRPr lang="pt-PT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Consciência fonológica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Evocação fonológica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Outros domínios da linguagem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5993">
                <a:tc>
                  <a:txBody>
                    <a:bodyPr/>
                    <a:lstStyle/>
                    <a:p>
                      <a:endParaRPr lang="pt-PT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>
                          <a:latin typeface="Calibri" charset="0"/>
                          <a:ea typeface="Calibri" charset="0"/>
                          <a:cs typeface="Calibri" charset="0"/>
                        </a:rPr>
                        <a:t>FG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b="1">
                          <a:latin typeface="Calibri" charset="0"/>
                          <a:ea typeface="Calibri" charset="0"/>
                          <a:cs typeface="Calibri" charset="0"/>
                        </a:rPr>
                        <a:t>EE</a:t>
                      </a:r>
                      <a:endParaRPr lang="pt-PT" sz="1200" b="1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>
                          <a:latin typeface="Calibri" charset="0"/>
                          <a:ea typeface="Calibri" charset="0"/>
                          <a:cs typeface="Calibri" charset="0"/>
                        </a:rPr>
                        <a:t>FG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>
                          <a:latin typeface="Calibri" charset="0"/>
                          <a:ea typeface="Calibri" charset="0"/>
                          <a:cs typeface="Calibri" charset="0"/>
                        </a:rPr>
                        <a:t>EE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>
                          <a:latin typeface="Calibri" charset="0"/>
                          <a:ea typeface="Calibri" charset="0"/>
                          <a:cs typeface="Calibri" charset="0"/>
                        </a:rPr>
                        <a:t>FG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>
                          <a:latin typeface="Calibri" charset="0"/>
                          <a:ea typeface="Calibri" charset="0"/>
                          <a:cs typeface="Calibri" charset="0"/>
                        </a:rPr>
                        <a:t>EE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>
                          <a:latin typeface="Calibri" charset="0"/>
                          <a:ea typeface="Calibri" charset="0"/>
                          <a:cs typeface="Calibri" charset="0"/>
                        </a:rPr>
                        <a:t>FG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>
                          <a:latin typeface="Calibri" charset="0"/>
                          <a:ea typeface="Calibri" charset="0"/>
                          <a:cs typeface="Calibri" charset="0"/>
                        </a:rPr>
                        <a:t>EE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>
                          <a:latin typeface="Calibri" charset="0"/>
                          <a:ea typeface="Calibri" charset="0"/>
                          <a:cs typeface="Calibri" charset="0"/>
                        </a:rPr>
                        <a:t>FG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>
                          <a:latin typeface="Calibri" charset="0"/>
                          <a:ea typeface="Calibri" charset="0"/>
                          <a:cs typeface="Calibri" charset="0"/>
                        </a:rPr>
                        <a:t>EE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>
                          <a:latin typeface="Calibri" charset="0"/>
                          <a:ea typeface="Calibri" charset="0"/>
                          <a:cs typeface="Calibri" charset="0"/>
                        </a:rPr>
                        <a:t>FG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>
                          <a:latin typeface="Calibri" charset="0"/>
                          <a:ea typeface="Calibri" charset="0"/>
                          <a:cs typeface="Calibri" charset="0"/>
                        </a:rPr>
                        <a:t>EE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>
                          <a:latin typeface="Calibri" charset="0"/>
                          <a:ea typeface="Calibri" charset="0"/>
                          <a:cs typeface="Calibri" charset="0"/>
                        </a:rPr>
                        <a:t>FG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>
                          <a:latin typeface="Calibri" charset="0"/>
                          <a:ea typeface="Calibri" charset="0"/>
                          <a:cs typeface="Calibri" charset="0"/>
                        </a:rPr>
                        <a:t>EE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25560"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>
                          <a:latin typeface="Calibri" charset="0"/>
                          <a:ea typeface="Calibri" charset="0"/>
                          <a:cs typeface="Calibri" charset="0"/>
                        </a:rPr>
                        <a:t>PDL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PF atípicos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Sem relação</a:t>
                      </a:r>
                    </a:p>
                  </a:txBody>
                  <a:tcPr anchor="ctr"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&lt; </a:t>
                      </a:r>
                      <a:r>
                        <a:rPr lang="pt-PT" sz="12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%</a:t>
                      </a:r>
                      <a:endParaRPr lang="pt-PT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&lt; </a:t>
                      </a:r>
                      <a:r>
                        <a:rPr lang="pt-PT" sz="12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%</a:t>
                      </a:r>
                      <a:endParaRPr lang="pt-PT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&lt; </a:t>
                      </a:r>
                      <a:r>
                        <a:rPr lang="pt-PT" sz="12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%</a:t>
                      </a:r>
                      <a:endParaRPr lang="pt-PT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&lt; </a:t>
                      </a:r>
                      <a:r>
                        <a:rPr lang="pt-PT" sz="12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%</a:t>
                      </a:r>
                      <a:endParaRPr lang="pt-PT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Dificuldade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Facilidade</a:t>
                      </a:r>
                    </a:p>
                  </a:txBody>
                  <a:tcPr anchor="ctr"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Dificuldade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Dificuldade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Dificuldade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Dificuldade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Alterações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Alterações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83824">
                <a:tc>
                  <a:txBody>
                    <a:bodyPr/>
                    <a:lstStyle/>
                    <a:p>
                      <a:pPr algn="ctr"/>
                      <a:r>
                        <a:rPr lang="pt-PT" sz="1200" b="1" dirty="0">
                          <a:latin typeface="Calibri" charset="0"/>
                          <a:ea typeface="Calibri" charset="0"/>
                          <a:cs typeface="Calibri" charset="0"/>
                        </a:rPr>
                        <a:t>PSF</a:t>
                      </a:r>
                      <a:r>
                        <a:rPr lang="pt-PT" sz="1200" b="1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 DE BASE FONOLÓGICA</a:t>
                      </a:r>
                      <a:endParaRPr lang="pt-PT" sz="1200" b="1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b="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PF típicos fora</a:t>
                      </a:r>
                      <a:r>
                        <a:rPr lang="pt-PT" sz="1200" b="0" baseline="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de idade esperada</a:t>
                      </a:r>
                      <a:endParaRPr lang="pt-PT" sz="1200" b="0" dirty="0"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Sem relação</a:t>
                      </a:r>
                    </a:p>
                  </a:txBody>
                  <a:tcPr anchor="ctr"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&gt;</a:t>
                      </a:r>
                      <a:r>
                        <a:rPr lang="pt-PT" sz="12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 %</a:t>
                      </a:r>
                      <a:endParaRPr lang="pt-PT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&gt; %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&gt;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&gt; %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Facilidade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Facilidade</a:t>
                      </a:r>
                    </a:p>
                  </a:txBody>
                  <a:tcPr anchor="ctr"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Facilidade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Facilidade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Facilidade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Facilidade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Sem alterações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Sem alterações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574485"/>
              </p:ext>
            </p:extLst>
          </p:nvPr>
        </p:nvGraphicFramePr>
        <p:xfrm>
          <a:off x="-1" y="3478866"/>
          <a:ext cx="12192000" cy="33832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15389"/>
                <a:gridCol w="1596044"/>
                <a:gridCol w="908858"/>
                <a:gridCol w="1335578"/>
                <a:gridCol w="1945178"/>
                <a:gridCol w="2111433"/>
                <a:gridCol w="1895302"/>
                <a:gridCol w="1884218"/>
              </a:tblGrid>
              <a:tr h="413843">
                <a:tc>
                  <a:txBody>
                    <a:bodyPr/>
                    <a:lstStyle/>
                    <a:p>
                      <a:endParaRPr lang="pt-PT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Processos fonológicos (PF)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PCC-R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Grau</a:t>
                      </a:r>
                      <a:r>
                        <a:rPr lang="pt-PT" sz="12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 de inteligibilidade</a:t>
                      </a:r>
                      <a:endParaRPr lang="pt-PT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Repetição de </a:t>
                      </a:r>
                      <a:r>
                        <a:rPr lang="pt-PT" sz="1200" dirty="0" err="1">
                          <a:latin typeface="Calibri" charset="0"/>
                          <a:ea typeface="Calibri" charset="0"/>
                          <a:cs typeface="Calibri" charset="0"/>
                        </a:rPr>
                        <a:t>pseudopalavras</a:t>
                      </a:r>
                      <a:endParaRPr lang="pt-PT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Consciência fonológica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Evocação fonológica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>
                          <a:latin typeface="Calibri" charset="0"/>
                          <a:ea typeface="Calibri" charset="0"/>
                          <a:cs typeface="Calibri" charset="0"/>
                        </a:rPr>
                        <a:t>Outros domínios da linguagem</a:t>
                      </a:r>
                    </a:p>
                  </a:txBody>
                  <a:tcPr anchor="ctr">
                    <a:noFill/>
                  </a:tcPr>
                </a:tc>
              </a:tr>
              <a:tr h="227217"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b="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Não diferencial</a:t>
                      </a: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b="0" dirty="0">
                          <a:latin typeface="Calibri" charset="0"/>
                          <a:ea typeface="Calibri" charset="0"/>
                          <a:cs typeface="Calibri" charset="0"/>
                        </a:rPr>
                        <a:t>D</a:t>
                      </a:r>
                      <a:r>
                        <a:rPr lang="pt-PT" sz="1200" b="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iferencial</a:t>
                      </a:r>
                      <a:endParaRPr lang="pt-PT" sz="1200" b="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0" dirty="0">
                          <a:latin typeface="Calibri" charset="0"/>
                          <a:ea typeface="Calibri" charset="0"/>
                          <a:cs typeface="Calibri" charset="0"/>
                        </a:rPr>
                        <a:t>D</a:t>
                      </a:r>
                      <a:r>
                        <a:rPr lang="pt-PT" sz="1200" b="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iferencial</a:t>
                      </a:r>
                      <a:endParaRPr lang="pt-PT" sz="1200" b="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Não </a:t>
                      </a:r>
                      <a:r>
                        <a:rPr lang="pt-PT" sz="1200" b="0" baseline="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diferencial</a:t>
                      </a:r>
                      <a:endParaRPr lang="pt-PT" sz="1200" b="0" dirty="0"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0" dirty="0">
                          <a:latin typeface="Calibri" charset="0"/>
                          <a:ea typeface="Calibri" charset="0"/>
                          <a:cs typeface="Calibri" charset="0"/>
                        </a:rPr>
                        <a:t>D</a:t>
                      </a:r>
                      <a:r>
                        <a:rPr lang="pt-PT" sz="1200" b="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iferencial</a:t>
                      </a:r>
                      <a:endParaRPr lang="pt-PT" sz="1200" b="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0" dirty="0">
                          <a:latin typeface="Calibri" charset="0"/>
                          <a:ea typeface="Calibri" charset="0"/>
                          <a:cs typeface="Calibri" charset="0"/>
                        </a:rPr>
                        <a:t>D</a:t>
                      </a:r>
                      <a:r>
                        <a:rPr lang="pt-PT" sz="1200" b="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iferencial</a:t>
                      </a:r>
                      <a:endParaRPr lang="pt-PT" sz="1200" b="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0" dirty="0">
                          <a:latin typeface="Calibri" charset="0"/>
                          <a:ea typeface="Calibri" charset="0"/>
                          <a:cs typeface="Calibri" charset="0"/>
                        </a:rPr>
                        <a:t>D</a:t>
                      </a:r>
                      <a:r>
                        <a:rPr lang="pt-PT" sz="1200" b="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iferencial</a:t>
                      </a:r>
                      <a:endParaRPr lang="pt-PT" sz="1200" b="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2196432"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200" b="0" dirty="0" smtClean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Não se</a:t>
                      </a:r>
                      <a:r>
                        <a:rPr lang="pt-PT" sz="1200" b="0" baseline="0" dirty="0" smtClean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verifica a dicotomia esperada.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PT" sz="1100" b="1" dirty="0" smtClean="0"/>
                        <a:t>Exemplos de processos atípicos encontrados: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PT" sz="1100" dirty="0" smtClean="0"/>
                        <a:t>[</a:t>
                      </a:r>
                      <a:r>
                        <a:rPr lang="pt-PT" sz="1100" dirty="0" err="1" smtClean="0"/>
                        <a:t>dɾɐ'gɐ̃w</a:t>
                      </a:r>
                      <a:r>
                        <a:rPr lang="pt-PT" sz="1100" dirty="0" smtClean="0"/>
                        <a:t>] </a:t>
                      </a:r>
                      <a:r>
                        <a:rPr lang="pt-PT" sz="1100" dirty="0" smtClean="0">
                          <a:sym typeface="Wingdings"/>
                        </a:rPr>
                        <a:t></a:t>
                      </a:r>
                      <a:r>
                        <a:rPr lang="pt-PT" sz="1100" dirty="0" smtClean="0"/>
                        <a:t>[</a:t>
                      </a:r>
                      <a:r>
                        <a:rPr lang="pt-PT" sz="1100" dirty="0" err="1" smtClean="0"/>
                        <a:t>lɐ'gɐ̃w</a:t>
                      </a:r>
                      <a:r>
                        <a:rPr lang="pt-PT" sz="1100" dirty="0" smtClean="0"/>
                        <a:t>]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PT" sz="1100" dirty="0" smtClean="0"/>
                        <a:t>['</a:t>
                      </a:r>
                      <a:r>
                        <a:rPr lang="pt-PT" sz="1100" dirty="0" err="1" smtClean="0"/>
                        <a:t>tigɾɨ</a:t>
                      </a:r>
                      <a:r>
                        <a:rPr lang="pt-PT" sz="1100" dirty="0" smtClean="0"/>
                        <a:t>] </a:t>
                      </a:r>
                      <a:r>
                        <a:rPr lang="pt-PT" sz="1100" dirty="0" smtClean="0">
                          <a:sym typeface="Wingdings"/>
                        </a:rPr>
                        <a:t></a:t>
                      </a:r>
                      <a:r>
                        <a:rPr lang="pt-PT" sz="1100" dirty="0" smtClean="0"/>
                        <a:t>['</a:t>
                      </a:r>
                      <a:r>
                        <a:rPr lang="pt-PT" sz="1100" dirty="0" err="1" smtClean="0"/>
                        <a:t>tigdɨ</a:t>
                      </a:r>
                      <a:r>
                        <a:rPr lang="pt-PT" sz="1100" dirty="0" smtClean="0"/>
                        <a:t>]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PT" sz="1100" dirty="0" smtClean="0"/>
                        <a:t>['</a:t>
                      </a:r>
                      <a:r>
                        <a:rPr lang="pt-PT" sz="1100" dirty="0" err="1" smtClean="0"/>
                        <a:t>livɾu</a:t>
                      </a:r>
                      <a:r>
                        <a:rPr lang="pt-PT" sz="1100" dirty="0" smtClean="0"/>
                        <a:t>] </a:t>
                      </a:r>
                      <a:r>
                        <a:rPr lang="pt-PT" sz="1100" dirty="0" smtClean="0">
                          <a:sym typeface="Wingdings"/>
                        </a:rPr>
                        <a:t></a:t>
                      </a:r>
                      <a:r>
                        <a:rPr lang="pt-PT" sz="1100" dirty="0" smtClean="0"/>
                        <a:t>['</a:t>
                      </a:r>
                      <a:r>
                        <a:rPr lang="pt-PT" sz="1100" dirty="0" err="1" smtClean="0"/>
                        <a:t>vivɾu</a:t>
                      </a:r>
                      <a:r>
                        <a:rPr lang="pt-PT" sz="1100" dirty="0" smtClean="0"/>
                        <a:t>]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PT" sz="1100" dirty="0" smtClean="0"/>
                        <a:t>['</a:t>
                      </a:r>
                      <a:r>
                        <a:rPr lang="pt-PT" sz="1100" dirty="0" err="1" smtClean="0"/>
                        <a:t>kaRu</a:t>
                      </a:r>
                      <a:r>
                        <a:rPr lang="pt-PT" sz="1100" dirty="0" smtClean="0"/>
                        <a:t>] </a:t>
                      </a:r>
                      <a:r>
                        <a:rPr lang="pt-PT" sz="1100" dirty="0" smtClean="0">
                          <a:sym typeface="Wingdings"/>
                        </a:rPr>
                        <a:t></a:t>
                      </a:r>
                      <a:r>
                        <a:rPr lang="pt-PT" sz="1100" dirty="0" smtClean="0"/>
                        <a:t>['</a:t>
                      </a:r>
                      <a:r>
                        <a:rPr lang="pt-PT" sz="1100" dirty="0" err="1" smtClean="0"/>
                        <a:t>kagu</a:t>
                      </a:r>
                      <a:r>
                        <a:rPr lang="pt-PT" sz="1100" dirty="0" smtClean="0"/>
                        <a:t>]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PT" sz="1100" dirty="0" smtClean="0"/>
                        <a:t>[</a:t>
                      </a:r>
                      <a:r>
                        <a:rPr lang="pt-PT" sz="1100" dirty="0" err="1" smtClean="0"/>
                        <a:t>ʃ'tɾelɐ</a:t>
                      </a:r>
                      <a:r>
                        <a:rPr lang="pt-PT" sz="1100" dirty="0" smtClean="0"/>
                        <a:t>] </a:t>
                      </a:r>
                      <a:r>
                        <a:rPr lang="pt-PT" sz="1100" dirty="0" smtClean="0">
                          <a:sym typeface="Wingdings"/>
                        </a:rPr>
                        <a:t></a:t>
                      </a:r>
                      <a:r>
                        <a:rPr lang="pt-PT" sz="1100" dirty="0" smtClean="0"/>
                        <a:t>[</a:t>
                      </a:r>
                      <a:r>
                        <a:rPr lang="pt-PT" sz="1100" dirty="0" err="1" smtClean="0"/>
                        <a:t>ʃ'tgelɐ</a:t>
                      </a:r>
                      <a:r>
                        <a:rPr lang="pt-PT" sz="1100" dirty="0" smtClean="0"/>
                        <a:t>]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PT" sz="1100" dirty="0" smtClean="0"/>
                        <a:t>['</a:t>
                      </a:r>
                      <a:r>
                        <a:rPr lang="pt-PT" sz="1100" dirty="0" err="1" smtClean="0"/>
                        <a:t>Ratu</a:t>
                      </a:r>
                      <a:r>
                        <a:rPr lang="pt-PT" sz="1100" dirty="0" smtClean="0"/>
                        <a:t>] </a:t>
                      </a:r>
                      <a:r>
                        <a:rPr lang="pt-PT" sz="1100" dirty="0" smtClean="0">
                          <a:sym typeface="Wingdings"/>
                        </a:rPr>
                        <a:t></a:t>
                      </a:r>
                      <a:r>
                        <a:rPr lang="pt-PT" sz="1100" dirty="0" smtClean="0"/>
                        <a:t>['</a:t>
                      </a:r>
                      <a:r>
                        <a:rPr lang="pt-PT" sz="1100" dirty="0" err="1" smtClean="0"/>
                        <a:t>gatu</a:t>
                      </a:r>
                      <a:r>
                        <a:rPr lang="pt-PT" sz="1100" dirty="0" smtClean="0"/>
                        <a:t>]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PT" sz="1100" dirty="0" smtClean="0"/>
                        <a:t>[</a:t>
                      </a:r>
                      <a:r>
                        <a:rPr lang="pt-PT" sz="1100" dirty="0" err="1" smtClean="0"/>
                        <a:t>tɨlɨ'fɔnɨ</a:t>
                      </a:r>
                      <a:r>
                        <a:rPr lang="pt-PT" sz="1100" dirty="0" smtClean="0"/>
                        <a:t>] </a:t>
                      </a:r>
                      <a:r>
                        <a:rPr lang="pt-PT" sz="1100" dirty="0" smtClean="0">
                          <a:sym typeface="Wingdings"/>
                        </a:rPr>
                        <a:t></a:t>
                      </a:r>
                      <a:r>
                        <a:rPr lang="pt-PT" sz="1100" dirty="0" smtClean="0"/>
                        <a:t>[</a:t>
                      </a:r>
                      <a:r>
                        <a:rPr lang="pt-PT" sz="1100" dirty="0" err="1" smtClean="0"/>
                        <a:t>tɨlɨ'fɔdɨ</a:t>
                      </a:r>
                      <a:r>
                        <a:rPr lang="pt-PT" sz="1100" dirty="0" smtClean="0"/>
                        <a:t>]) 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/>
                      <a:r>
                        <a:rPr lang="pt-PT" sz="1200" b="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Das 9 crianças com perfil dominante,</a:t>
                      </a:r>
                      <a:r>
                        <a:rPr lang="pt-PT" sz="1200" b="0" baseline="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pt-PT" sz="1200" b="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7 evidenciam a dicotomia esperada.</a:t>
                      </a:r>
                      <a:endParaRPr lang="pt-PT" sz="1200" b="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1200" b="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0" dirty="0" smtClean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Nenhuma</a:t>
                      </a:r>
                      <a:r>
                        <a:rPr lang="pt-PT" sz="1200" b="0" baseline="0" dirty="0" smtClean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criança evidencia dificuldades.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1200" b="0" baseline="0" dirty="0" smtClean="0"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0" baseline="0" dirty="0" smtClean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Mesmo com dificuldades na consciência fonológica e na organização dos sons da fala, a competência articulatória por imitação está preservada.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0" baseline="0" dirty="0" smtClean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OU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0" baseline="0" dirty="0" smtClean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Falta um critério mais objetivo que dê conta dos desempenhos diferenciados.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Todas as crianças evidenciam a dicotomia esperada.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1200" b="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Das 9 crianças com perfil dominante,</a:t>
                      </a:r>
                      <a:r>
                        <a:rPr lang="pt-PT" sz="1200" b="0" baseline="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pt-PT" sz="1200" b="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7 evidenciam a dicotomia esperada.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1200" b="0" dirty="0" smtClean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As 2 crianças</a:t>
                      </a:r>
                      <a:r>
                        <a:rPr lang="pt-PT" sz="1200" b="0" baseline="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 com perfil dominante apresentam o marcador desalinhado com o perfil, podendo indicar um desajuste do</a:t>
                      </a:r>
                      <a:r>
                        <a:rPr lang="pt-PT" sz="1200" b="0" baseline="0" dirty="0" smtClean="0">
                          <a:latin typeface="Calibri" charset="0"/>
                          <a:ea typeface="Calibri" charset="0"/>
                          <a:cs typeface="Calibri" charset="0"/>
                          <a:sym typeface="Wingdings"/>
                        </a:rPr>
                        <a:t> critério ao diagnóstico.</a:t>
                      </a:r>
                      <a:endParaRPr lang="pt-PT" sz="1200" b="0" dirty="0" smtClean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="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Das 9 crianças com perfil dominante,</a:t>
                      </a:r>
                      <a:r>
                        <a:rPr lang="pt-PT" sz="1200" b="0" baseline="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pt-PT" sz="1200" b="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6 evidenciam a dicotomia esperada.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1200" b="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2" name="Picture 4" descr="Linhas Gera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9796"/>
            <a:ext cx="12170363" cy="73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460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>
          <a:xfrm>
            <a:off x="9982200" y="7007513"/>
            <a:ext cx="2743200" cy="365125"/>
          </a:xfrm>
        </p:spPr>
        <p:txBody>
          <a:bodyPr/>
          <a:lstStyle/>
          <a:p>
            <a:fld id="{C3874F93-8836-C948-B976-4C32312148A5}" type="slidenum">
              <a:rPr lang="pt-PT" smtClean="0"/>
              <a:t>5</a:t>
            </a:fld>
            <a:endParaRPr lang="pt-PT" dirty="0"/>
          </a:p>
        </p:txBody>
      </p:sp>
      <p:sp>
        <p:nvSpPr>
          <p:cNvPr id="10" name="CaixaDeTexto 9"/>
          <p:cNvSpPr txBox="1"/>
          <p:nvPr/>
        </p:nvSpPr>
        <p:spPr>
          <a:xfrm>
            <a:off x="9982200" y="6517258"/>
            <a:ext cx="21881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200" dirty="0" smtClean="0">
                <a:solidFill>
                  <a:schemeClr val="accent1">
                    <a:lumMod val="75000"/>
                  </a:schemeClr>
                </a:solidFill>
              </a:rPr>
              <a:t>XXXVI Encontro Nacional da APL</a:t>
            </a:r>
            <a:endParaRPr lang="pt-PT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245054" y="513957"/>
            <a:ext cx="5096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>
                <a:solidFill>
                  <a:schemeClr val="accent1">
                    <a:lumMod val="75000"/>
                  </a:schemeClr>
                </a:solidFill>
              </a:rPr>
              <a:t>Conclusões e considerações finais</a:t>
            </a:r>
            <a:endParaRPr lang="pt-PT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385679" y="3798218"/>
            <a:ext cx="88922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b="1" dirty="0" err="1" smtClean="0"/>
              <a:t>Checklist</a:t>
            </a:r>
            <a:r>
              <a:rPr lang="pt-PT" sz="1600" b="1" dirty="0" smtClean="0"/>
              <a:t> de marcadores fonológicos para o diagnóstico diferencial entre PSF de base fonológica e PDL:</a:t>
            </a:r>
            <a:endParaRPr lang="pt-PT" sz="1600" b="1" dirty="0"/>
          </a:p>
        </p:txBody>
      </p:sp>
      <p:sp>
        <p:nvSpPr>
          <p:cNvPr id="7" name="Retângulo 6"/>
          <p:cNvSpPr/>
          <p:nvPr/>
        </p:nvSpPr>
        <p:spPr>
          <a:xfrm>
            <a:off x="459741" y="4224587"/>
            <a:ext cx="11406752" cy="2633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charset="0"/>
              <a:buChar char="•"/>
            </a:pPr>
            <a:r>
              <a:rPr lang="pt-PT" sz="1600" dirty="0" smtClean="0">
                <a:solidFill>
                  <a:srgbClr val="000000"/>
                </a:solidFill>
                <a:latin typeface="Calibri" charset="0"/>
                <a:ea typeface="Calibri" charset="0"/>
              </a:rPr>
              <a:t>é uma ferramenta </a:t>
            </a:r>
            <a:r>
              <a:rPr lang="pt-PT" sz="1600" dirty="0">
                <a:latin typeface="Calibri" charset="0"/>
                <a:ea typeface="Calibri" charset="0"/>
              </a:rPr>
              <a:t>facilitadora de uma avaliação clínica mais </a:t>
            </a:r>
            <a:r>
              <a:rPr lang="pt-PT" sz="1600" dirty="0" smtClean="0">
                <a:latin typeface="Calibri" charset="0"/>
                <a:ea typeface="Calibri" charset="0"/>
              </a:rPr>
              <a:t>objetiva, possibilitando analisar cada critério definido para cada marcador.</a:t>
            </a:r>
            <a:endParaRPr lang="pt-PT" sz="1600" dirty="0">
              <a:latin typeface="Calibri" charset="0"/>
              <a:ea typeface="Calibri" charset="0"/>
            </a:endParaRPr>
          </a:p>
          <a:p>
            <a:pPr marL="285750" indent="-285750" algn="just">
              <a:lnSpc>
                <a:spcPct val="150000"/>
              </a:lnSpc>
              <a:buFont typeface="Arial" charset="0"/>
              <a:buChar char="•"/>
            </a:pPr>
            <a:endParaRPr lang="pt-PT" sz="1600" dirty="0" smtClean="0">
              <a:latin typeface="Calibri" charset="0"/>
              <a:ea typeface="Calibri" charset="0"/>
            </a:endParaRP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charset="0"/>
              <a:buChar char="•"/>
            </a:pPr>
            <a:r>
              <a:rPr lang="pt-PT" sz="1600" dirty="0">
                <a:latin typeface="Calibri" charset="0"/>
                <a:ea typeface="Calibri" charset="0"/>
              </a:rPr>
              <a:t>um instrumento com validade e fiabilidade para avaliar a repetição de </a:t>
            </a:r>
            <a:r>
              <a:rPr lang="pt-PT" sz="1600" dirty="0" err="1">
                <a:latin typeface="Calibri" charset="0"/>
                <a:ea typeface="Calibri" charset="0"/>
              </a:rPr>
              <a:t>pseudopalavras</a:t>
            </a:r>
            <a:r>
              <a:rPr lang="pt-PT" sz="1600" dirty="0">
                <a:latin typeface="Calibri" charset="0"/>
                <a:ea typeface="Calibri" charset="0"/>
              </a:rPr>
              <a:t> em crianças falantes do PE;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charset="0"/>
              <a:buChar char="•"/>
            </a:pPr>
            <a:r>
              <a:rPr lang="pt-PT" sz="1600" dirty="0">
                <a:latin typeface="Calibri" charset="0"/>
                <a:ea typeface="Calibri" charset="0"/>
              </a:rPr>
              <a:t>sistematização objetiva e de aprofundamento do conhecimento acerca dos processos fonológicos atípicos para o desenvolvimento fonológico de crianças falantes de PE.</a:t>
            </a:r>
          </a:p>
          <a:p>
            <a:pPr marL="285750" indent="-285750" algn="just">
              <a:lnSpc>
                <a:spcPct val="150000"/>
              </a:lnSpc>
              <a:buFont typeface="Arial" charset="0"/>
              <a:buChar char="•"/>
            </a:pPr>
            <a:endParaRPr lang="pt-PT" sz="1600" dirty="0">
              <a:latin typeface="Times New Roman" charset="0"/>
              <a:ea typeface="Calibri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385679" y="5017713"/>
            <a:ext cx="27755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b="1" smtClean="0"/>
              <a:t>Foi evidente a necessidade de:</a:t>
            </a:r>
            <a:endParaRPr lang="pt-PT" sz="1600" b="1"/>
          </a:p>
        </p:txBody>
      </p:sp>
      <p:sp>
        <p:nvSpPr>
          <p:cNvPr id="11" name="CaixaDeTexto 10"/>
          <p:cNvSpPr txBox="1"/>
          <p:nvPr/>
        </p:nvSpPr>
        <p:spPr>
          <a:xfrm>
            <a:off x="385679" y="879489"/>
            <a:ext cx="9332940" cy="1160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1600" b="1" dirty="0" smtClean="0"/>
              <a:t>Através da atribuição clara de critérios a cada marcador, foi possível distribuir as 14  crianças em dois perfis:</a:t>
            </a:r>
          </a:p>
          <a:p>
            <a:pPr>
              <a:lnSpc>
                <a:spcPct val="150000"/>
              </a:lnSpc>
            </a:pPr>
            <a:r>
              <a:rPr lang="pt-PT" sz="1600" dirty="0" smtClean="0"/>
              <a:t>9 crianças </a:t>
            </a:r>
            <a:r>
              <a:rPr lang="pt-PT" sz="1600" dirty="0" smtClean="0">
                <a:sym typeface="Wingdings"/>
              </a:rPr>
              <a:t> </a:t>
            </a:r>
            <a:r>
              <a:rPr lang="pt-PT" sz="1600" dirty="0" smtClean="0"/>
              <a:t>perfil dominante de acordo com os critérios estabelecidos para os marcadores;</a:t>
            </a:r>
          </a:p>
          <a:p>
            <a:pPr>
              <a:lnSpc>
                <a:spcPct val="150000"/>
              </a:lnSpc>
            </a:pPr>
            <a:r>
              <a:rPr lang="pt-PT" sz="1600" dirty="0" smtClean="0"/>
              <a:t>5 crianças </a:t>
            </a:r>
            <a:r>
              <a:rPr lang="pt-PT" sz="1600" dirty="0" smtClean="0">
                <a:sym typeface="Wingdings"/>
              </a:rPr>
              <a:t> </a:t>
            </a:r>
            <a:r>
              <a:rPr lang="pt-PT" sz="1600" dirty="0" smtClean="0"/>
              <a:t>perfil misto, não sendo possível atribuir um diagnóstico preciso.</a:t>
            </a:r>
            <a:endParaRPr lang="pt-PT" sz="160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385679" y="2122079"/>
            <a:ext cx="79481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b="1" dirty="0" smtClean="0"/>
              <a:t>Nenhuma criança apresenta todos os marcadores consistentes com apenas </a:t>
            </a:r>
            <a:r>
              <a:rPr lang="pt-PT" sz="1600" b="1" smtClean="0"/>
              <a:t>um diagnóstico.</a:t>
            </a:r>
            <a:endParaRPr lang="pt-PT" sz="1600" b="1"/>
          </a:p>
        </p:txBody>
      </p:sp>
      <p:sp>
        <p:nvSpPr>
          <p:cNvPr id="13" name="Seta Curvada à Direita 12"/>
          <p:cNvSpPr/>
          <p:nvPr/>
        </p:nvSpPr>
        <p:spPr>
          <a:xfrm>
            <a:off x="837406" y="2501794"/>
            <a:ext cx="457199" cy="933412"/>
          </a:xfrm>
          <a:prstGeom prst="curved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4" name="Retângulo Arredondado 13"/>
          <p:cNvSpPr/>
          <p:nvPr/>
        </p:nvSpPr>
        <p:spPr>
          <a:xfrm>
            <a:off x="1620223" y="2848625"/>
            <a:ext cx="8098396" cy="86177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Confirma a dificuldade de um diagnóstico objetivo entre PDL e PSF de base fonológica, pela similaridade de características e falta de critérios objetivos</a:t>
            </a:r>
            <a:endParaRPr lang="pt-PT" dirty="0"/>
          </a:p>
        </p:txBody>
      </p:sp>
      <p:pic>
        <p:nvPicPr>
          <p:cNvPr id="15" name="Picture 4" descr="Linhas Gera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897"/>
            <a:ext cx="12170363" cy="73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102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1204</Words>
  <Application>Microsoft Macintosh PowerPoint</Application>
  <PresentationFormat>Ecrã Panorâmico</PresentationFormat>
  <Paragraphs>196</Paragraphs>
  <Slides>6</Slides>
  <Notes>6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Santana</dc:creator>
  <cp:lastModifiedBy>Ana Santana</cp:lastModifiedBy>
  <cp:revision>114</cp:revision>
  <dcterms:created xsi:type="dcterms:W3CDTF">2020-09-10T12:13:35Z</dcterms:created>
  <dcterms:modified xsi:type="dcterms:W3CDTF">2020-10-27T17:07:35Z</dcterms:modified>
</cp:coreProperties>
</file>